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omments/modernComment_12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2"/>
  </p:notesMasterIdLst>
  <p:sldIdLst>
    <p:sldId id="256" r:id="rId2"/>
    <p:sldId id="281" r:id="rId3"/>
    <p:sldId id="282" r:id="rId4"/>
    <p:sldId id="284" r:id="rId5"/>
    <p:sldId id="283" r:id="rId6"/>
    <p:sldId id="285" r:id="rId7"/>
    <p:sldId id="303" r:id="rId8"/>
    <p:sldId id="286" r:id="rId9"/>
    <p:sldId id="287" r:id="rId10"/>
    <p:sldId id="288" r:id="rId11"/>
    <p:sldId id="290" r:id="rId12"/>
    <p:sldId id="289" r:id="rId13"/>
    <p:sldId id="291" r:id="rId14"/>
    <p:sldId id="292" r:id="rId15"/>
    <p:sldId id="294" r:id="rId16"/>
    <p:sldId id="295" r:id="rId17"/>
    <p:sldId id="296" r:id="rId18"/>
    <p:sldId id="304" r:id="rId19"/>
    <p:sldId id="297" r:id="rId20"/>
    <p:sldId id="298" r:id="rId21"/>
    <p:sldId id="299" r:id="rId22"/>
    <p:sldId id="300" r:id="rId23"/>
    <p:sldId id="301" r:id="rId24"/>
    <p:sldId id="302" r:id="rId25"/>
    <p:sldId id="306" r:id="rId26"/>
    <p:sldId id="305" r:id="rId27"/>
    <p:sldId id="307" r:id="rId28"/>
    <p:sldId id="308" r:id="rId29"/>
    <p:sldId id="309" r:id="rId30"/>
    <p:sldId id="310" r:id="rId31"/>
  </p:sldIdLst>
  <p:sldSz cx="9144000" cy="6858000" type="screen4x3"/>
  <p:notesSz cx="6781800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Times New Roman" pitchFamily="18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97A288-AAFC-173C-C4F9-965AFFE0B962}" name="박민서" initials="박" userId="S::minseo@chungbuk.ac.kr::05d477ad-1db8-46e6-a5e9-6555d4f0ba3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FFFFCC"/>
    <a:srgbClr val="CCE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63" autoAdjust="0"/>
    <p:restoredTop sz="97972" autoAdjust="0"/>
  </p:normalViewPr>
  <p:slideViewPr>
    <p:cSldViewPr>
      <p:cViewPr varScale="1">
        <p:scale>
          <a:sx n="78" d="100"/>
          <a:sy n="78" d="100"/>
        </p:scale>
        <p:origin x="168" y="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6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2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3E1F662-A8CA-EF44-83C4-B047B8C8D901}" authorId="{8497A288-AAFC-173C-C4F9-965AFFE0B962}" created="2022-10-17T01:28:29.339">
    <pc:sldMkLst xmlns:pc="http://schemas.microsoft.com/office/powerpoint/2013/main/command">
      <pc:docMk/>
      <pc:sldMk cId="0" sldId="288"/>
    </pc:sldMkLst>
    <p188:txBody>
      <a:bodyPr/>
      <a:lstStyle/>
      <a:p>
        <a:r>
          <a:rPr lang="ko-KR" altLang="en-US"/>
          <a:t>왜 합이 1이어야하는가
(0이 아니라)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7" tIns="46324" rIns="92647" bIns="46324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7" tIns="46324" rIns="92647" bIns="46324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9638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4875"/>
            <a:ext cx="54260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7" tIns="46324" rIns="92647" bIns="463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7" tIns="46324" rIns="92647" bIns="46324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89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975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7" tIns="46324" rIns="92647" bIns="46324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pitchFamily="50" charset="-127"/>
              </a:defRPr>
            </a:lvl1pPr>
          </a:lstStyle>
          <a:p>
            <a:pPr>
              <a:defRPr/>
            </a:pPr>
            <a:fld id="{608FD5A3-D99D-4A02-B3BA-FE82322303B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 flipV="1">
            <a:off x="971550" y="3284538"/>
            <a:ext cx="8064500" cy="73025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663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altLang="ko-KR"/>
              <a:t>Continuous Time Signal</a:t>
            </a:r>
          </a:p>
        </p:txBody>
      </p:sp>
      <p:sp>
        <p:nvSpPr>
          <p:cNvPr id="2663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ko-KR"/>
              <a:t>Fourier Series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0213" y="0"/>
            <a:ext cx="2174875" cy="645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825" y="0"/>
            <a:ext cx="6376988" cy="645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0"/>
            <a:ext cx="8693150" cy="7667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75138" cy="55451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8363" y="908050"/>
            <a:ext cx="4276725" cy="55451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0"/>
            <a:ext cx="8693150" cy="7667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250825" y="908050"/>
            <a:ext cx="4275138" cy="55451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78363" y="908050"/>
            <a:ext cx="4276725" cy="269557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678363" y="3756025"/>
            <a:ext cx="4276725" cy="26971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825" y="908050"/>
            <a:ext cx="4275138" cy="5545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8363" y="908050"/>
            <a:ext cx="4276725" cy="5545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8" name="Rectangle 8"/>
          <p:cNvSpPr>
            <a:spLocks noChangeArrowheads="1"/>
          </p:cNvSpPr>
          <p:nvPr/>
        </p:nvSpPr>
        <p:spPr bwMode="gray">
          <a:xfrm>
            <a:off x="250825" y="765175"/>
            <a:ext cx="8893175" cy="71438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0">
              <a:defRPr/>
            </a:pPr>
            <a:endParaRPr lang="ko-KR" altLang="ko-KR" sz="2400"/>
          </a:p>
        </p:txBody>
      </p:sp>
      <p:sp>
        <p:nvSpPr>
          <p:cNvPr id="1024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0"/>
            <a:ext cx="8693150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4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908050"/>
            <a:ext cx="8704263" cy="55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pic>
        <p:nvPicPr>
          <p:cNvPr id="10245" name="Picture 15" descr="cbnu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59788" y="115888"/>
            <a:ext cx="590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6" name="Text Box 16"/>
          <p:cNvSpPr txBox="1">
            <a:spLocks noChangeArrowheads="1"/>
          </p:cNvSpPr>
          <p:nvPr userDrawn="1"/>
        </p:nvSpPr>
        <p:spPr bwMode="auto">
          <a:xfrm>
            <a:off x="6011863" y="6453188"/>
            <a:ext cx="2608406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400" dirty="0"/>
              <a:t>충북대학교 전자공학부 서재원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itchFamily="18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26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2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0_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49.e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51.emf"/><Relationship Id="rId5" Type="http://schemas.openxmlformats.org/officeDocument/2006/relationships/image" Target="../media/image48.emf"/><Relationship Id="rId15" Type="http://schemas.openxmlformats.org/officeDocument/2006/relationships/image" Target="../media/image54.png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50.emf"/><Relationship Id="rId1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9.png"/><Relationship Id="rId4" Type="http://schemas.openxmlformats.org/officeDocument/2006/relationships/oleObject" Target="../embeddings/oleObject46.bin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oleObject" Target="../embeddings/oleObject14.bin"/><Relationship Id="rId21" Type="http://schemas.openxmlformats.org/officeDocument/2006/relationships/image" Target="../media/image15.emf"/><Relationship Id="rId42" Type="http://schemas.openxmlformats.org/officeDocument/2006/relationships/oleObject" Target="../embeddings/oleObject22.bin"/><Relationship Id="rId47" Type="http://schemas.openxmlformats.org/officeDocument/2006/relationships/image" Target="../media/image28.emf"/><Relationship Id="rId63" Type="http://schemas.openxmlformats.org/officeDocument/2006/relationships/image" Target="../media/image36.emf"/><Relationship Id="rId68" Type="http://schemas.openxmlformats.org/officeDocument/2006/relationships/oleObject" Target="../embeddings/oleObject35.bin"/><Relationship Id="rId7" Type="http://schemas.openxmlformats.org/officeDocument/2006/relationships/image" Target="../media/image8.emf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9.emf"/><Relationship Id="rId11" Type="http://schemas.openxmlformats.org/officeDocument/2006/relationships/image" Target="../media/image10.emf"/><Relationship Id="rId24" Type="http://schemas.openxmlformats.org/officeDocument/2006/relationships/oleObject" Target="../embeddings/oleObject13.bin"/><Relationship Id="rId32" Type="http://schemas.openxmlformats.org/officeDocument/2006/relationships/oleObject" Target="../embeddings/oleObject17.bin"/><Relationship Id="rId37" Type="http://schemas.openxmlformats.org/officeDocument/2006/relationships/image" Target="../media/image23.emf"/><Relationship Id="rId40" Type="http://schemas.openxmlformats.org/officeDocument/2006/relationships/oleObject" Target="../embeddings/oleObject21.bin"/><Relationship Id="rId45" Type="http://schemas.openxmlformats.org/officeDocument/2006/relationships/image" Target="../media/image27.emf"/><Relationship Id="rId53" Type="http://schemas.openxmlformats.org/officeDocument/2006/relationships/image" Target="../media/image31.emf"/><Relationship Id="rId58" Type="http://schemas.openxmlformats.org/officeDocument/2006/relationships/oleObject" Target="../embeddings/oleObject30.bin"/><Relationship Id="rId66" Type="http://schemas.openxmlformats.org/officeDocument/2006/relationships/oleObject" Target="../embeddings/oleObject34.bin"/><Relationship Id="rId5" Type="http://schemas.openxmlformats.org/officeDocument/2006/relationships/image" Target="../media/image7.emf"/><Relationship Id="rId61" Type="http://schemas.openxmlformats.org/officeDocument/2006/relationships/image" Target="../media/image35.emf"/><Relationship Id="rId19" Type="http://schemas.openxmlformats.org/officeDocument/2006/relationships/image" Target="../media/image14.e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8.emf"/><Relationship Id="rId30" Type="http://schemas.openxmlformats.org/officeDocument/2006/relationships/oleObject" Target="../embeddings/oleObject16.bin"/><Relationship Id="rId35" Type="http://schemas.openxmlformats.org/officeDocument/2006/relationships/image" Target="../media/image22.emf"/><Relationship Id="rId43" Type="http://schemas.openxmlformats.org/officeDocument/2006/relationships/image" Target="../media/image26.emf"/><Relationship Id="rId48" Type="http://schemas.openxmlformats.org/officeDocument/2006/relationships/oleObject" Target="../embeddings/oleObject25.bin"/><Relationship Id="rId56" Type="http://schemas.openxmlformats.org/officeDocument/2006/relationships/oleObject" Target="../embeddings/oleObject29.bin"/><Relationship Id="rId64" Type="http://schemas.openxmlformats.org/officeDocument/2006/relationships/oleObject" Target="../embeddings/oleObject33.bin"/><Relationship Id="rId69" Type="http://schemas.openxmlformats.org/officeDocument/2006/relationships/image" Target="../media/image39.emf"/><Relationship Id="rId8" Type="http://schemas.openxmlformats.org/officeDocument/2006/relationships/oleObject" Target="../embeddings/oleObject5.bin"/><Relationship Id="rId51" Type="http://schemas.openxmlformats.org/officeDocument/2006/relationships/image" Target="../media/image30.emf"/><Relationship Id="rId3" Type="http://schemas.openxmlformats.org/officeDocument/2006/relationships/image" Target="../media/image6.emf"/><Relationship Id="rId12" Type="http://schemas.openxmlformats.org/officeDocument/2006/relationships/oleObject" Target="../embeddings/oleObject7.bin"/><Relationship Id="rId17" Type="http://schemas.openxmlformats.org/officeDocument/2006/relationships/image" Target="../media/image13.emf"/><Relationship Id="rId25" Type="http://schemas.openxmlformats.org/officeDocument/2006/relationships/image" Target="../media/image17.emf"/><Relationship Id="rId33" Type="http://schemas.openxmlformats.org/officeDocument/2006/relationships/image" Target="../media/image21.emf"/><Relationship Id="rId38" Type="http://schemas.openxmlformats.org/officeDocument/2006/relationships/oleObject" Target="../embeddings/oleObject20.bin"/><Relationship Id="rId46" Type="http://schemas.openxmlformats.org/officeDocument/2006/relationships/oleObject" Target="../embeddings/oleObject24.bin"/><Relationship Id="rId59" Type="http://schemas.openxmlformats.org/officeDocument/2006/relationships/image" Target="../media/image34.emf"/><Relationship Id="rId67" Type="http://schemas.openxmlformats.org/officeDocument/2006/relationships/image" Target="../media/image38.emf"/><Relationship Id="rId20" Type="http://schemas.openxmlformats.org/officeDocument/2006/relationships/oleObject" Target="../embeddings/oleObject11.bin"/><Relationship Id="rId41" Type="http://schemas.openxmlformats.org/officeDocument/2006/relationships/image" Target="../media/image25.emf"/><Relationship Id="rId54" Type="http://schemas.openxmlformats.org/officeDocument/2006/relationships/oleObject" Target="../embeddings/oleObject28.bin"/><Relationship Id="rId62" Type="http://schemas.openxmlformats.org/officeDocument/2006/relationships/oleObject" Target="../embeddings/oleObject32.bin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4.bin"/><Relationship Id="rId15" Type="http://schemas.openxmlformats.org/officeDocument/2006/relationships/image" Target="../media/image12.emf"/><Relationship Id="rId23" Type="http://schemas.openxmlformats.org/officeDocument/2006/relationships/image" Target="../media/image16.emf"/><Relationship Id="rId28" Type="http://schemas.openxmlformats.org/officeDocument/2006/relationships/oleObject" Target="../embeddings/oleObject15.bin"/><Relationship Id="rId36" Type="http://schemas.openxmlformats.org/officeDocument/2006/relationships/oleObject" Target="../embeddings/oleObject19.bin"/><Relationship Id="rId49" Type="http://schemas.openxmlformats.org/officeDocument/2006/relationships/image" Target="../media/image29.emf"/><Relationship Id="rId57" Type="http://schemas.openxmlformats.org/officeDocument/2006/relationships/image" Target="../media/image33.emf"/><Relationship Id="rId10" Type="http://schemas.openxmlformats.org/officeDocument/2006/relationships/oleObject" Target="../embeddings/oleObject6.bin"/><Relationship Id="rId31" Type="http://schemas.openxmlformats.org/officeDocument/2006/relationships/image" Target="../media/image20.emf"/><Relationship Id="rId44" Type="http://schemas.openxmlformats.org/officeDocument/2006/relationships/oleObject" Target="../embeddings/oleObject23.bin"/><Relationship Id="rId52" Type="http://schemas.openxmlformats.org/officeDocument/2006/relationships/oleObject" Target="../embeddings/oleObject27.bin"/><Relationship Id="rId60" Type="http://schemas.openxmlformats.org/officeDocument/2006/relationships/oleObject" Target="../embeddings/oleObject31.bin"/><Relationship Id="rId65" Type="http://schemas.openxmlformats.org/officeDocument/2006/relationships/image" Target="../media/image37.e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9.emf"/><Relationship Id="rId13" Type="http://schemas.openxmlformats.org/officeDocument/2006/relationships/image" Target="../media/image11.emf"/><Relationship Id="rId18" Type="http://schemas.openxmlformats.org/officeDocument/2006/relationships/oleObject" Target="../embeddings/oleObject10.bin"/><Relationship Id="rId39" Type="http://schemas.openxmlformats.org/officeDocument/2006/relationships/image" Target="../media/image24.emf"/><Relationship Id="rId34" Type="http://schemas.openxmlformats.org/officeDocument/2006/relationships/oleObject" Target="../embeddings/oleObject18.bin"/><Relationship Id="rId50" Type="http://schemas.openxmlformats.org/officeDocument/2006/relationships/oleObject" Target="../embeddings/oleObject26.bin"/><Relationship Id="rId55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1.png"/><Relationship Id="rId4" Type="http://schemas.openxmlformats.org/officeDocument/2006/relationships/oleObject" Target="../embeddings/oleObject3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/>
          </p:nvPr>
        </p:nvSpPr>
        <p:spPr/>
        <p:txBody>
          <a:bodyPr anchor="ctr"/>
          <a:lstStyle/>
          <a:p>
            <a:pPr eaLnBrk="1" hangingPunct="1"/>
            <a:r>
              <a:rPr lang="en-US" altLang="ko-KR" sz="4400" dirty="0"/>
              <a:t>3. </a:t>
            </a:r>
            <a:r>
              <a:rPr lang="en-US" altLang="ko-KR" sz="4400" b="1" dirty="0"/>
              <a:t>Region-based processing</a:t>
            </a:r>
            <a:endParaRPr lang="ko-KR" altLang="en-US" sz="4400" dirty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altLang="ko-KR" sz="3600" dirty="0"/>
          </a:p>
          <a:p>
            <a:pPr eaLnBrk="1" hangingPunct="1"/>
            <a:r>
              <a:rPr lang="ko-KR" altLang="en-US" sz="3600" dirty="0"/>
              <a:t>서 재 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2. </a:t>
            </a:r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Sharpening</a:t>
            </a:r>
            <a:endParaRPr lang="ko-KR" altLang="en-US" dirty="0"/>
          </a:p>
        </p:txBody>
      </p:sp>
      <p:graphicFrame>
        <p:nvGraphicFramePr>
          <p:cNvPr id="21709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309609"/>
              </p:ext>
            </p:extLst>
          </p:nvPr>
        </p:nvGraphicFramePr>
        <p:xfrm>
          <a:off x="2022475" y="3454747"/>
          <a:ext cx="1839913" cy="1878013"/>
        </p:xfrm>
        <a:graphic>
          <a:graphicData uri="http://schemas.openxmlformats.org/drawingml/2006/table">
            <a:tbl>
              <a:tblPr/>
              <a:tblGrid>
                <a:gridCol w="6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3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7110" name="Group 2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5872666"/>
              </p:ext>
            </p:extLst>
          </p:nvPr>
        </p:nvGraphicFramePr>
        <p:xfrm>
          <a:off x="5022850" y="3454747"/>
          <a:ext cx="1854200" cy="1873251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7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9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447" name="Text Box 40"/>
          <p:cNvSpPr txBox="1">
            <a:spLocks noChangeArrowheads="1"/>
          </p:cNvSpPr>
          <p:nvPr/>
        </p:nvSpPr>
        <p:spPr bwMode="auto">
          <a:xfrm>
            <a:off x="2320925" y="5420072"/>
            <a:ext cx="10999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Mask</a:t>
            </a:r>
            <a:r>
              <a:rPr lang="ko-KR" altLang="en-US" sz="2400" dirty="0"/>
              <a:t> </a:t>
            </a:r>
            <a:r>
              <a:rPr lang="en-US" altLang="ko-KR" sz="2400" dirty="0"/>
              <a:t>1</a:t>
            </a:r>
          </a:p>
        </p:txBody>
      </p:sp>
      <p:sp>
        <p:nvSpPr>
          <p:cNvPr id="17448" name="Text Box 41"/>
          <p:cNvSpPr txBox="1">
            <a:spLocks noChangeArrowheads="1"/>
          </p:cNvSpPr>
          <p:nvPr/>
        </p:nvSpPr>
        <p:spPr bwMode="auto">
          <a:xfrm>
            <a:off x="5364163" y="5407372"/>
            <a:ext cx="10999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Mask</a:t>
            </a:r>
            <a:r>
              <a:rPr lang="ko-KR" altLang="en-US" sz="2400" dirty="0"/>
              <a:t> </a:t>
            </a:r>
            <a:r>
              <a:rPr lang="en-US" altLang="ko-KR" sz="2400" dirty="0"/>
              <a:t>2</a:t>
            </a:r>
          </a:p>
        </p:txBody>
      </p:sp>
      <p:sp>
        <p:nvSpPr>
          <p:cNvPr id="17449" name="Rectangle 42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08050"/>
            <a:ext cx="8569325" cy="5545138"/>
          </a:xfrm>
        </p:spPr>
        <p:txBody>
          <a:bodyPr/>
          <a:lstStyle/>
          <a:p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mask for sharp image creation</a:t>
            </a:r>
          </a:p>
          <a:p>
            <a:pPr lvl="1"/>
            <a:r>
              <a:rPr kumimoji="1" lang="en-US" altLang="ko-KR" sz="24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The sum of all values ​​in the mask is 1</a:t>
            </a:r>
          </a:p>
          <a:p>
            <a:pPr lvl="1"/>
            <a:r>
              <a:rPr kumimoji="1" lang="en-US" altLang="ko-KR" sz="24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The overall brightness of the image before and after application is similar</a:t>
            </a:r>
          </a:p>
          <a:p>
            <a:pPr lvl="1"/>
            <a:r>
              <a:rPr kumimoji="1" lang="en-US" altLang="ko-KR" sz="24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Clipping operation required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Change in pixel values ​​for sharpening</a:t>
            </a: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21914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215693"/>
              </p:ext>
            </p:extLst>
          </p:nvPr>
        </p:nvGraphicFramePr>
        <p:xfrm>
          <a:off x="466725" y="2276872"/>
          <a:ext cx="3529013" cy="3676653"/>
        </p:xfrm>
        <a:graphic>
          <a:graphicData uri="http://schemas.openxmlformats.org/drawingml/2006/table">
            <a:tbl>
              <a:tblPr/>
              <a:tblGrid>
                <a:gridCol w="392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21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2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2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21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211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30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30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30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30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EB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538" name="Rectangle 106"/>
          <p:cNvSpPr>
            <a:spLocks noChangeArrowheads="1"/>
          </p:cNvSpPr>
          <p:nvPr/>
        </p:nvSpPr>
        <p:spPr bwMode="auto">
          <a:xfrm>
            <a:off x="0" y="42291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 sz="2400"/>
          </a:p>
        </p:txBody>
      </p:sp>
      <p:sp>
        <p:nvSpPr>
          <p:cNvPr id="18539" name="Rectangle 107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8540" name="Rectangle 108"/>
          <p:cNvSpPr>
            <a:spLocks noChangeArrowheads="1"/>
          </p:cNvSpPr>
          <p:nvPr/>
        </p:nvSpPr>
        <p:spPr bwMode="auto">
          <a:xfrm>
            <a:off x="0" y="42291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 sz="2400"/>
          </a:p>
        </p:txBody>
      </p:sp>
      <p:sp>
        <p:nvSpPr>
          <p:cNvPr id="18541" name="Rectangle 109"/>
          <p:cNvSpPr>
            <a:spLocks noChangeArrowheads="1"/>
          </p:cNvSpPr>
          <p:nvPr/>
        </p:nvSpPr>
        <p:spPr bwMode="auto">
          <a:xfrm>
            <a:off x="0" y="24003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219363" name="Group 2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57220"/>
              </p:ext>
            </p:extLst>
          </p:nvPr>
        </p:nvGraphicFramePr>
        <p:xfrm>
          <a:off x="4787900" y="2276872"/>
          <a:ext cx="3743325" cy="3676653"/>
        </p:xfrm>
        <a:graphic>
          <a:graphicData uri="http://schemas.openxmlformats.org/drawingml/2006/table">
            <a:tbl>
              <a:tblPr/>
              <a:tblGrid>
                <a:gridCol w="41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159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50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50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80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50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50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20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40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컴바탕" pitchFamily="18" charset="2"/>
                          <a:cs typeface="한컴바탕" pitchFamily="18" charset="2"/>
                        </a:rPr>
                        <a:t>10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644" name="Rectangle 212"/>
          <p:cNvSpPr>
            <a:spLocks noChangeArrowheads="1"/>
          </p:cNvSpPr>
          <p:nvPr/>
        </p:nvSpPr>
        <p:spPr bwMode="auto">
          <a:xfrm>
            <a:off x="0" y="42291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ko-KR" sz="2400"/>
          </a:p>
        </p:txBody>
      </p:sp>
      <p:sp>
        <p:nvSpPr>
          <p:cNvPr id="18645" name="AutoShape 213"/>
          <p:cNvSpPr>
            <a:spLocks noChangeArrowheads="1"/>
          </p:cNvSpPr>
          <p:nvPr/>
        </p:nvSpPr>
        <p:spPr bwMode="auto">
          <a:xfrm>
            <a:off x="4211638" y="3935810"/>
            <a:ext cx="504825" cy="360362"/>
          </a:xfrm>
          <a:prstGeom prst="rightArrow">
            <a:avLst>
              <a:gd name="adj1" fmla="val 43611"/>
              <a:gd name="adj2" fmla="val 67839"/>
            </a:avLst>
          </a:prstGeom>
          <a:solidFill>
            <a:srgbClr val="CCECFF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aphicFrame>
        <p:nvGraphicFramePr>
          <p:cNvPr id="2" name="Group 4">
            <a:extLst>
              <a:ext uri="{FF2B5EF4-FFF2-40B4-BE49-F238E27FC236}">
                <a16:creationId xmlns:a16="http://schemas.microsoft.com/office/drawing/2014/main" id="{7815BB15-3C94-E4B8-6F65-61C67154C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07590"/>
              </p:ext>
            </p:extLst>
          </p:nvPr>
        </p:nvGraphicFramePr>
        <p:xfrm>
          <a:off x="323528" y="1020825"/>
          <a:ext cx="1152128" cy="1304640"/>
        </p:xfrm>
        <a:graphic>
          <a:graphicData uri="http://schemas.openxmlformats.org/drawingml/2006/table">
            <a:tbl>
              <a:tblPr/>
              <a:tblGrid>
                <a:gridCol w="383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9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5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4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-1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0</a:t>
                      </a:r>
                    </a:p>
                  </a:txBody>
                  <a:tcPr marL="126000" marR="90000" marT="126000" marB="12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 Box 6">
            <a:extLst>
              <a:ext uri="{FF2B5EF4-FFF2-40B4-BE49-F238E27FC236}">
                <a16:creationId xmlns:a16="http://schemas.microsoft.com/office/drawing/2014/main" id="{5558B86E-6088-D362-40E4-28C6F94603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5883050"/>
            <a:ext cx="2257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400" dirty="0"/>
              <a:t>Input Image</a:t>
            </a:r>
            <a:endParaRPr lang="ko-KR" altLang="en-US" sz="2400" dirty="0"/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9BA36490-C48A-9B6F-E1D7-687C901CE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6096" y="6025533"/>
            <a:ext cx="2257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400" dirty="0"/>
              <a:t>Output Image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Sharpening Masking</a:t>
            </a:r>
            <a:endParaRPr lang="ko-KR" altLang="en-US" dirty="0"/>
          </a:p>
        </p:txBody>
      </p:sp>
      <p:pic>
        <p:nvPicPr>
          <p:cNvPr id="19459" name="Picture 3" descr="UNI646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3800" y="1700213"/>
            <a:ext cx="3198813" cy="319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5" descr="UNI646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650" y="1627188"/>
            <a:ext cx="3198813" cy="319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 Box 6"/>
          <p:cNvSpPr txBox="1">
            <a:spLocks noChangeArrowheads="1"/>
          </p:cNvSpPr>
          <p:nvPr/>
        </p:nvSpPr>
        <p:spPr bwMode="auto">
          <a:xfrm>
            <a:off x="755650" y="4940300"/>
            <a:ext cx="30956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400" dirty="0"/>
              <a:t>Input Image</a:t>
            </a:r>
            <a:endParaRPr lang="ko-KR" altLang="en-US" sz="2400" dirty="0"/>
          </a:p>
        </p:txBody>
      </p:sp>
      <p:sp>
        <p:nvSpPr>
          <p:cNvPr id="19462" name="Text Box 7"/>
          <p:cNvSpPr txBox="1">
            <a:spLocks noChangeArrowheads="1"/>
          </p:cNvSpPr>
          <p:nvPr/>
        </p:nvSpPr>
        <p:spPr bwMode="auto">
          <a:xfrm>
            <a:off x="5003800" y="5011738"/>
            <a:ext cx="3097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ko-KR" sz="2400" dirty="0"/>
              <a:t>Result of Masking 1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Sharpening Masking</a:t>
            </a:r>
            <a:endParaRPr lang="ko-KR" altLang="en-US" dirty="0"/>
          </a:p>
        </p:txBody>
      </p:sp>
      <p:pic>
        <p:nvPicPr>
          <p:cNvPr id="20483" name="Picture 3" descr="UNI651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3" y="2741613"/>
            <a:ext cx="43656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 descr="UNI65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" y="2741613"/>
            <a:ext cx="4265613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3. </a:t>
            </a:r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Edge detection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Edge</a:t>
            </a:r>
            <a:endParaRPr kumimoji="1" lang="en-US" altLang="ko-KR" sz="2600" b="0" i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Contains a lot of information about the input image</a:t>
            </a:r>
          </a:p>
          <a:p>
            <a:pPr lvl="1"/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It plays a major role in identifying objects and recognizing their position, shape, size, etc.</a:t>
            </a:r>
          </a:p>
          <a:p>
            <a:pPr lvl="1"/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It exists at the point where the brightness of the image changes from low value to high value or from high value to low value.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Edge detection mask</a:t>
            </a:r>
          </a:p>
        </p:txBody>
      </p:sp>
      <p:graphicFrame>
        <p:nvGraphicFramePr>
          <p:cNvPr id="223265" name="Group 33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2411164853"/>
              </p:ext>
            </p:extLst>
          </p:nvPr>
        </p:nvGraphicFramePr>
        <p:xfrm>
          <a:off x="971550" y="2276872"/>
          <a:ext cx="6696075" cy="4387851"/>
        </p:xfrm>
        <a:graphic>
          <a:graphicData uri="http://schemas.openxmlformats.org/drawingml/2006/table">
            <a:tbl>
              <a:tblPr/>
              <a:tblGrid>
                <a:gridCol w="223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Horizontal mask</a:t>
                      </a:r>
                      <a:endParaRPr kumimoji="1" lang="ko-KR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  Vertical mask</a:t>
                      </a:r>
                      <a:endParaRPr kumimoji="1" lang="ko-KR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3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Prewitt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4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Roberts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42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pitchFamily="50" charset="-127"/>
                        </a:rPr>
                        <a:t>Sobel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22" name="Object 2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864633402"/>
              </p:ext>
            </p:extLst>
          </p:nvPr>
        </p:nvGraphicFramePr>
        <p:xfrm>
          <a:off x="3635375" y="2997597"/>
          <a:ext cx="1414463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600" imgH="711000" progId="Equation.3">
                  <p:embed/>
                </p:oleObj>
              </mc:Choice>
              <mc:Fallback>
                <p:oleObj name="Equation" r:id="rId2" imgW="939600" imgH="711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2997597"/>
                        <a:ext cx="1414463" cy="1157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575401"/>
              </p:ext>
            </p:extLst>
          </p:nvPr>
        </p:nvGraphicFramePr>
        <p:xfrm>
          <a:off x="6083300" y="3069034"/>
          <a:ext cx="987425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36560" imgH="711000" progId="Equation.3">
                  <p:embed/>
                </p:oleObj>
              </mc:Choice>
              <mc:Fallback>
                <p:oleObj name="Equation" r:id="rId4" imgW="736560" imgH="7110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3069034"/>
                        <a:ext cx="987425" cy="954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1735388"/>
              </p:ext>
            </p:extLst>
          </p:nvPr>
        </p:nvGraphicFramePr>
        <p:xfrm>
          <a:off x="3851275" y="4366022"/>
          <a:ext cx="1039813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74360" imgH="711000" progId="Equation.3">
                  <p:embed/>
                </p:oleObj>
              </mc:Choice>
              <mc:Fallback>
                <p:oleObj name="Equation" r:id="rId6" imgW="774360" imgH="7110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366022"/>
                        <a:ext cx="1039813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232221"/>
              </p:ext>
            </p:extLst>
          </p:nvPr>
        </p:nvGraphicFramePr>
        <p:xfrm>
          <a:off x="6083300" y="4366022"/>
          <a:ext cx="1039813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774360" imgH="711000" progId="Equation.3">
                  <p:embed/>
                </p:oleObj>
              </mc:Choice>
              <mc:Fallback>
                <p:oleObj name="Equation" r:id="rId8" imgW="774360" imgH="7110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4366022"/>
                        <a:ext cx="1039813" cy="954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951490"/>
              </p:ext>
            </p:extLst>
          </p:nvPr>
        </p:nvGraphicFramePr>
        <p:xfrm>
          <a:off x="3779838" y="5589984"/>
          <a:ext cx="1296987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965160" imgH="711000" progId="Equation.3">
                  <p:embed/>
                </p:oleObj>
              </mc:Choice>
              <mc:Fallback>
                <p:oleObj name="Equation" r:id="rId10" imgW="965160" imgH="7110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5589984"/>
                        <a:ext cx="1296987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86085"/>
              </p:ext>
            </p:extLst>
          </p:nvPr>
        </p:nvGraphicFramePr>
        <p:xfrm>
          <a:off x="6083300" y="5589984"/>
          <a:ext cx="1074738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799920" imgH="711000" progId="Equation.3">
                  <p:embed/>
                </p:oleObj>
              </mc:Choice>
              <mc:Fallback>
                <p:oleObj name="Equation" r:id="rId12" imgW="799920" imgH="7110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5589984"/>
                        <a:ext cx="1074738" cy="955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51" name="Rectangle 32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08050"/>
            <a:ext cx="8713788" cy="5545138"/>
          </a:xfrm>
        </p:spPr>
        <p:txBody>
          <a:bodyPr/>
          <a:lstStyle/>
          <a:p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 sharp changes in successive pixels</a:t>
            </a:r>
          </a:p>
          <a:p>
            <a:pPr lvl="1"/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Mask of horizontal and vertical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502B6C-FD6B-F1D4-FC27-D4A93B6EC990}"/>
                  </a:ext>
                </a:extLst>
              </p:cNvPr>
              <p:cNvSpPr txBox="1"/>
              <p:nvPr/>
            </p:nvSpPr>
            <p:spPr>
              <a:xfrm>
                <a:off x="3694534" y="1744563"/>
                <a:ext cx="12961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502B6C-FD6B-F1D4-FC27-D4A93B6EC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534" y="1744563"/>
                <a:ext cx="1296144" cy="461665"/>
              </a:xfrm>
              <a:prstGeom prst="rect">
                <a:avLst/>
              </a:prstGeom>
              <a:blipFill>
                <a:blip r:embed="rId14"/>
                <a:stretch>
                  <a:fillRect r="-1408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A8D4BB-8EA1-F81C-4741-D0A7DD8D825A}"/>
                  </a:ext>
                </a:extLst>
              </p:cNvPr>
              <p:cNvSpPr txBox="1"/>
              <p:nvPr/>
            </p:nvSpPr>
            <p:spPr>
              <a:xfrm>
                <a:off x="5972597" y="1744563"/>
                <a:ext cx="12961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𝑣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A8D4BB-8EA1-F81C-4741-D0A7DD8D8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597" y="1744563"/>
                <a:ext cx="1296144" cy="461665"/>
              </a:xfrm>
              <a:prstGeom prst="rect">
                <a:avLst/>
              </a:prstGeom>
              <a:blipFill>
                <a:blip r:embed="rId15"/>
                <a:stretch>
                  <a:fillRect r="-94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08050"/>
            <a:ext cx="8713788" cy="5545138"/>
          </a:xfrm>
        </p:spPr>
        <p:txBody>
          <a:bodyPr/>
          <a:lstStyle/>
          <a:p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size of the probability that pixel </a:t>
            </a:r>
            <a:r>
              <a:rPr kumimoji="1" lang="en-US" altLang="ko-KR" sz="2600" b="0" i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 </a:t>
            </a:r>
            <a:r>
              <a:rPr kumimoji="1" lang="en-US" altLang="ko-KR" sz="2600" b="0" i="1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y</a:t>
            </a:r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) is a borderline</a:t>
            </a: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Determine Edge</a:t>
            </a: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2124075" y="2800350"/>
            <a:ext cx="55451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: Result of masking for horizontal detection</a:t>
            </a:r>
            <a:endParaRPr lang="ko-KR" altLang="en-US" sz="2400" dirty="0"/>
          </a:p>
        </p:txBody>
      </p:sp>
      <p:sp>
        <p:nvSpPr>
          <p:cNvPr id="6151" name="Text Box 8"/>
          <p:cNvSpPr txBox="1">
            <a:spLocks noChangeArrowheads="1"/>
          </p:cNvSpPr>
          <p:nvPr/>
        </p:nvSpPr>
        <p:spPr bwMode="auto">
          <a:xfrm>
            <a:off x="2124075" y="3500438"/>
            <a:ext cx="52196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: Result of masking for vertical detection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953BE4-0523-38E6-9195-A4C5FB44727D}"/>
                  </a:ext>
                </a:extLst>
              </p:cNvPr>
              <p:cNvSpPr txBox="1"/>
              <p:nvPr/>
            </p:nvSpPr>
            <p:spPr>
              <a:xfrm>
                <a:off x="2124075" y="1673783"/>
                <a:ext cx="5256584" cy="751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  <m:sup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953BE4-0523-38E6-9195-A4C5FB447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075" y="1673783"/>
                <a:ext cx="5256584" cy="7515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27C54E-3785-345D-BACB-9B14B1358B4D}"/>
                  </a:ext>
                </a:extLst>
              </p:cNvPr>
              <p:cNvSpPr txBox="1"/>
              <p:nvPr/>
            </p:nvSpPr>
            <p:spPr>
              <a:xfrm>
                <a:off x="899592" y="2846516"/>
                <a:ext cx="12961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h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27C54E-3785-345D-BACB-9B14B1358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846516"/>
                <a:ext cx="1296144" cy="461665"/>
              </a:xfrm>
              <a:prstGeom prst="rect">
                <a:avLst/>
              </a:prstGeom>
              <a:blipFill>
                <a:blip r:embed="rId3"/>
                <a:stretch>
                  <a:fillRect r="-1415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ED815-9822-DA71-4861-CA35E3BF27FA}"/>
                  </a:ext>
                </a:extLst>
              </p:cNvPr>
              <p:cNvSpPr txBox="1"/>
              <p:nvPr/>
            </p:nvSpPr>
            <p:spPr>
              <a:xfrm>
                <a:off x="827931" y="3536173"/>
                <a:ext cx="12961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𝐸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𝑣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𝑦</m:t>
                      </m:r>
                      <m:r>
                        <a:rPr kumimoji="1" lang="en-US" altLang="ko-KR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9ED815-9822-DA71-4861-CA35E3BF2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31" y="3536173"/>
                <a:ext cx="1296144" cy="461665"/>
              </a:xfrm>
              <a:prstGeom prst="rect">
                <a:avLst/>
              </a:prstGeom>
              <a:blipFill>
                <a:blip r:embed="rId4"/>
                <a:stretch>
                  <a:fillRect r="-943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408363" y="1060450"/>
          <a:ext cx="2209800" cy="220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2" imgW="2429214" imgH="2419048" progId="PBrush">
                  <p:embed/>
                </p:oleObj>
              </mc:Choice>
              <mc:Fallback>
                <p:oleObj name="비트맵 이미지" r:id="rId2" imgW="2429214" imgH="2419048" progId="PBrush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1060450"/>
                        <a:ext cx="2209800" cy="220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65163" y="3429000"/>
            <a:ext cx="2138362" cy="2676525"/>
            <a:chOff x="432" y="2112"/>
            <a:chExt cx="1512" cy="1853"/>
          </a:xfrm>
        </p:grpSpPr>
        <p:graphicFrame>
          <p:nvGraphicFramePr>
            <p:cNvPr id="7173" name="Object 4"/>
            <p:cNvGraphicFramePr>
              <a:graphicFrameLocks noChangeAspect="1"/>
            </p:cNvGraphicFramePr>
            <p:nvPr/>
          </p:nvGraphicFramePr>
          <p:xfrm>
            <a:off x="432" y="2112"/>
            <a:ext cx="1512" cy="15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비트맵 이미지" r:id="rId4" imgW="2400635" imgH="2409524" progId="PBrush">
                    <p:embed/>
                  </p:oleObj>
                </mc:Choice>
                <mc:Fallback>
                  <p:oleObj name="비트맵 이미지" r:id="rId4" imgW="2400635" imgH="2409524" progId="PBrush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112"/>
                          <a:ext cx="1512" cy="15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0" name="Text Box 5"/>
            <p:cNvSpPr txBox="1">
              <a:spLocks noChangeArrowheads="1"/>
            </p:cNvSpPr>
            <p:nvPr/>
          </p:nvSpPr>
          <p:spPr bwMode="auto">
            <a:xfrm>
              <a:off x="864" y="3648"/>
              <a:ext cx="624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400">
                  <a:solidFill>
                    <a:schemeClr val="tx2"/>
                  </a:solidFill>
                </a:rPr>
                <a:t>Sobel</a:t>
              </a:r>
            </a:p>
          </p:txBody>
        </p:sp>
      </p:grpSp>
      <p:graphicFrame>
        <p:nvGraphicFramePr>
          <p:cNvPr id="7171" name="Object 6"/>
          <p:cNvGraphicFramePr>
            <a:graphicFrameLocks noChangeAspect="1"/>
          </p:cNvGraphicFramePr>
          <p:nvPr/>
        </p:nvGraphicFramePr>
        <p:xfrm>
          <a:off x="3408363" y="3429000"/>
          <a:ext cx="2146300" cy="21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6" imgW="2409524" imgH="2409524" progId="PBrush">
                  <p:embed/>
                </p:oleObj>
              </mc:Choice>
              <mc:Fallback>
                <p:oleObj name="비트맵 이미지" r:id="rId6" imgW="2409524" imgH="2409524" progId="PBrush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8363" y="3429000"/>
                        <a:ext cx="2146300" cy="219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4019550" y="5648325"/>
            <a:ext cx="1293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solidFill>
                  <a:schemeClr val="tx2"/>
                </a:solidFill>
              </a:rPr>
              <a:t>Prewitt</a:t>
            </a:r>
          </a:p>
        </p:txBody>
      </p:sp>
      <p:graphicFrame>
        <p:nvGraphicFramePr>
          <p:cNvPr id="7172" name="Object 8"/>
          <p:cNvGraphicFramePr>
            <a:graphicFrameLocks noChangeAspect="1"/>
          </p:cNvGraphicFramePr>
          <p:nvPr/>
        </p:nvGraphicFramePr>
        <p:xfrm>
          <a:off x="6227763" y="3429000"/>
          <a:ext cx="2138362" cy="220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8" imgW="2400635" imgH="2419048" progId="PBrush">
                  <p:embed/>
                </p:oleObj>
              </mc:Choice>
              <mc:Fallback>
                <p:oleObj name="비트맵 이미지" r:id="rId8" imgW="2400635" imgH="2419048" progId="PBrush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7763" y="3429000"/>
                        <a:ext cx="2138362" cy="220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6" name="Text Box 9"/>
          <p:cNvSpPr txBox="1">
            <a:spLocks noChangeArrowheads="1"/>
          </p:cNvSpPr>
          <p:nvPr/>
        </p:nvSpPr>
        <p:spPr bwMode="auto">
          <a:xfrm>
            <a:off x="6838950" y="5648325"/>
            <a:ext cx="1293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>
                <a:solidFill>
                  <a:schemeClr val="tx2"/>
                </a:solidFill>
              </a:rPr>
              <a:t>Roberts</a:t>
            </a:r>
          </a:p>
        </p:txBody>
      </p:sp>
      <p:sp>
        <p:nvSpPr>
          <p:cNvPr id="7177" name="Text Box 10"/>
          <p:cNvSpPr txBox="1">
            <a:spLocks noChangeArrowheads="1"/>
          </p:cNvSpPr>
          <p:nvPr/>
        </p:nvSpPr>
        <p:spPr bwMode="auto">
          <a:xfrm>
            <a:off x="1475656" y="1060450"/>
            <a:ext cx="1800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400" dirty="0">
                <a:solidFill>
                  <a:schemeClr val="tx2"/>
                </a:solidFill>
              </a:rPr>
              <a:t>Input Image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7178" name="Rectangle 1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Edge detection result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Edge Detection</a:t>
            </a:r>
          </a:p>
        </p:txBody>
      </p:sp>
      <p:pic>
        <p:nvPicPr>
          <p:cNvPr id="5" name="03. Edge Detection">
            <a:hlinkClick r:id="" action="ppaction://media"/>
            <a:extLst>
              <a:ext uri="{FF2B5EF4-FFF2-40B4-BE49-F238E27FC236}">
                <a16:creationId xmlns:a16="http://schemas.microsoft.com/office/drawing/2014/main" id="{D820C10C-D406-49CC-BC26-DA2715DF2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225" y="980728"/>
            <a:ext cx="813435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C53ECA-C5F5-423C-AA7E-C0E0137CBD9B}"/>
              </a:ext>
            </a:extLst>
          </p:cNvPr>
          <p:cNvSpPr txBox="1"/>
          <p:nvPr/>
        </p:nvSpPr>
        <p:spPr>
          <a:xfrm>
            <a:off x="467544" y="5949280"/>
            <a:ext cx="5832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https://www.youtube.com/watch?v=rj8WOyw280k</a:t>
            </a:r>
          </a:p>
        </p:txBody>
      </p:sp>
    </p:spTree>
    <p:extLst>
      <p:ext uri="{BB962C8B-B14F-4D97-AF65-F5344CB8AC3E}">
        <p14:creationId xmlns:p14="http://schemas.microsoft.com/office/powerpoint/2010/main" val="125709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5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4. Noise Reduction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</a:p>
          <a:p>
            <a:pPr lvl="1"/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Gaussian noise</a:t>
            </a:r>
          </a:p>
          <a:p>
            <a:pPr lvl="2"/>
            <a:r>
              <a:rPr kumimoji="1" lang="en-US" altLang="ko-KR" sz="18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Noise with normal distribution</a:t>
            </a:r>
          </a:p>
          <a:p>
            <a:pPr lvl="2"/>
            <a:r>
              <a:rPr kumimoji="1" lang="en-US" altLang="ko-KR" sz="18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Noise that deviates irregularly from the pixel values ​​of the image but does not deviate significantly</a:t>
            </a:r>
          </a:p>
          <a:p>
            <a:pPr lvl="1"/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Impulse noise</a:t>
            </a:r>
          </a:p>
          <a:p>
            <a:pPr lvl="2"/>
            <a:r>
              <a:rPr kumimoji="1" lang="en-US" altLang="ko-KR" sz="18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Noise caused by pixel values ​​that are distinctly different from the pixel values ​​of the image</a:t>
            </a:r>
          </a:p>
          <a:p>
            <a:pPr lvl="2"/>
            <a:r>
              <a:rPr kumimoji="1" lang="en-US" altLang="ko-KR" sz="18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Pixels have distinctly incorrect brightness values ​​such as 0, 255</a:t>
            </a:r>
          </a:p>
          <a:p>
            <a:pPr lvl="2" eaLnBrk="1" hangingPunct="1"/>
            <a:endParaRPr lang="ko-KR" altLang="en-US" dirty="0"/>
          </a:p>
          <a:p>
            <a:pPr lvl="2" eaLnBrk="1" hangingPunct="1"/>
            <a:endParaRPr lang="ko-KR" altLang="en-US" dirty="0"/>
          </a:p>
          <a:p>
            <a:pPr lvl="1" eaLnBrk="1" hangingPunct="1"/>
            <a:endParaRPr lang="en-US" altLang="ko-K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Introduction</a:t>
            </a:r>
            <a:endParaRPr kumimoji="1" lang="en-US" altLang="ko-KR" sz="3200" b="1" i="0" dirty="0">
              <a:solidFill>
                <a:schemeClr val="tx2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8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the output pixel value using the input pixel and surrounding pixels</a:t>
            </a:r>
          </a:p>
          <a:p>
            <a:r>
              <a:rPr kumimoji="1" lang="en-US" altLang="ko-KR" sz="28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 used convolution technique</a:t>
            </a:r>
          </a:p>
          <a:p>
            <a:endParaRPr kumimoji="1" lang="en-US" altLang="ko-KR" sz="2800" b="0" i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ko-KR" sz="28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Region-based processing example</a:t>
            </a:r>
          </a:p>
          <a:p>
            <a:pPr lvl="1"/>
            <a:r>
              <a:rPr kumimoji="1" lang="en-US" altLang="ko-KR" sz="24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Blur</a:t>
            </a:r>
          </a:p>
          <a:p>
            <a:pPr lvl="1"/>
            <a:r>
              <a:rPr kumimoji="1" lang="en-US" altLang="ko-KR" sz="24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Sharpen</a:t>
            </a:r>
          </a:p>
          <a:p>
            <a:pPr lvl="1"/>
            <a:r>
              <a:rPr kumimoji="1" lang="en-US" altLang="ko-KR" sz="24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Edge detection</a:t>
            </a:r>
          </a:p>
          <a:p>
            <a:pPr lvl="1"/>
            <a:r>
              <a:rPr kumimoji="1" lang="en-US" altLang="ko-KR" sz="24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Noise cancellation</a:t>
            </a:r>
          </a:p>
          <a:p>
            <a:pPr lvl="1" eaLnBrk="1" hangingPunct="1"/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N</a:t>
            </a:r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oise example</a:t>
            </a:r>
          </a:p>
        </p:txBody>
      </p:sp>
      <p:pic>
        <p:nvPicPr>
          <p:cNvPr id="23555" name="Picture 3" descr="UNI3e3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557338"/>
            <a:ext cx="4103688" cy="408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 descr="UNI3e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7900" y="1557338"/>
            <a:ext cx="410527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1258888" y="5708650"/>
            <a:ext cx="21082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Gaussian Noise</a:t>
            </a:r>
            <a:endParaRPr lang="ko-KR" altLang="en-US" sz="2400" dirty="0"/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5919788" y="5727700"/>
            <a:ext cx="19704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Impulse Noise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N</a:t>
            </a:r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oise reduction with Average Masking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mask</a:t>
            </a:r>
          </a:p>
          <a:p>
            <a:pPr lvl="1"/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Effective for reducing </a:t>
            </a:r>
            <a:r>
              <a:rPr kumimoji="1" lang="en-US" altLang="ko-KR" sz="2200" b="0" i="0" u="sng" dirty="0">
                <a:solidFill>
                  <a:schemeClr val="tx1"/>
                </a:solidFill>
                <a:effectLst/>
                <a:latin typeface="+mn-lt"/>
                <a:ea typeface="+mn-ea"/>
              </a:rPr>
              <a:t>Gaussian</a:t>
            </a:r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 noise</a:t>
            </a:r>
          </a:p>
          <a:p>
            <a:pPr lvl="1"/>
            <a:r>
              <a:rPr kumimoji="1" lang="en-US" altLang="ko-KR" sz="2200" b="0" i="0" u="sng" dirty="0">
                <a:solidFill>
                  <a:schemeClr val="tx1"/>
                </a:solidFill>
                <a:effectLst/>
                <a:latin typeface="+mn-lt"/>
                <a:ea typeface="+mn-ea"/>
              </a:rPr>
              <a:t>Ineffective</a:t>
            </a:r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 against </a:t>
            </a:r>
            <a:r>
              <a:rPr kumimoji="1" lang="en-US" altLang="ko-KR" sz="2200" b="0" i="0" u="sng" dirty="0">
                <a:solidFill>
                  <a:schemeClr val="tx1"/>
                </a:solidFill>
                <a:effectLst/>
                <a:latin typeface="+mn-lt"/>
                <a:ea typeface="+mn-ea"/>
              </a:rPr>
              <a:t>impulse</a:t>
            </a:r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 noise</a:t>
            </a:r>
          </a:p>
          <a:p>
            <a:pPr lvl="1"/>
            <a:r>
              <a:rPr kumimoji="1" lang="en-US" altLang="ko-KR" sz="22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Decreases the contrast of the image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Noise reduction using average mask</a:t>
            </a:r>
          </a:p>
        </p:txBody>
      </p:sp>
      <p:pic>
        <p:nvPicPr>
          <p:cNvPr id="25603" name="Picture 4" descr="UNI3e7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3800" y="1484313"/>
            <a:ext cx="3455988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5" descr="UNI3e7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388" y="1512888"/>
            <a:ext cx="338137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467544" y="4995863"/>
            <a:ext cx="38827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Gaussian noise removal result</a:t>
            </a:r>
            <a:endParaRPr lang="ko-KR" altLang="en-US" sz="2400" dirty="0"/>
          </a:p>
        </p:txBody>
      </p:sp>
      <p:sp>
        <p:nvSpPr>
          <p:cNvPr id="25606" name="Text Box 7"/>
          <p:cNvSpPr txBox="1">
            <a:spLocks noChangeArrowheads="1"/>
          </p:cNvSpPr>
          <p:nvPr/>
        </p:nvSpPr>
        <p:spPr bwMode="auto">
          <a:xfrm>
            <a:off x="4729415" y="4983559"/>
            <a:ext cx="40190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Impulse Noise Removal Result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6" name="Rectangle 4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Median Filtering</a:t>
            </a:r>
          </a:p>
          <a:p>
            <a:pPr lvl="1"/>
            <a:r>
              <a:rPr lang="en-US" altLang="ko-KR" dirty="0"/>
              <a:t>Effective way to eliminate </a:t>
            </a:r>
            <a:r>
              <a:rPr lang="en-US" altLang="ko-KR" u="sng" dirty="0"/>
              <a:t>impulse noise</a:t>
            </a:r>
            <a:endParaRPr lang="en-US" altLang="ko-KR" dirty="0"/>
          </a:p>
          <a:p>
            <a:pPr lvl="1"/>
            <a:r>
              <a:rPr lang="en-US" altLang="ko-KR" u="sng" dirty="0"/>
              <a:t>Preserve</a:t>
            </a:r>
            <a:r>
              <a:rPr lang="en-US" altLang="ko-KR" dirty="0"/>
              <a:t> or strengthen </a:t>
            </a:r>
            <a:r>
              <a:rPr lang="en-US" altLang="ko-KR" u="sng" dirty="0"/>
              <a:t>boundaries</a:t>
            </a:r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dirty="0"/>
              <a:t>Noise reduction with Median Filtering</a:t>
            </a:r>
            <a:endParaRPr lang="en-US" altLang="ko-KR" dirty="0"/>
          </a:p>
        </p:txBody>
      </p:sp>
      <p:grpSp>
        <p:nvGrpSpPr>
          <p:cNvPr id="26627" name="Group 4"/>
          <p:cNvGrpSpPr>
            <a:grpSpLocks/>
          </p:cNvGrpSpPr>
          <p:nvPr/>
        </p:nvGrpSpPr>
        <p:grpSpPr bwMode="auto">
          <a:xfrm>
            <a:off x="915988" y="2589213"/>
            <a:ext cx="2057400" cy="1828800"/>
            <a:chOff x="816" y="1152"/>
            <a:chExt cx="1296" cy="1152"/>
          </a:xfrm>
        </p:grpSpPr>
        <p:sp>
          <p:nvSpPr>
            <p:cNvPr id="26667" name="Rectangle 5"/>
            <p:cNvSpPr>
              <a:spLocks noChangeArrowheads="1"/>
            </p:cNvSpPr>
            <p:nvPr/>
          </p:nvSpPr>
          <p:spPr bwMode="auto">
            <a:xfrm>
              <a:off x="816" y="1152"/>
              <a:ext cx="1296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6668" name="Group 6"/>
            <p:cNvGrpSpPr>
              <a:grpSpLocks/>
            </p:cNvGrpSpPr>
            <p:nvPr/>
          </p:nvGrpSpPr>
          <p:grpSpPr bwMode="auto">
            <a:xfrm>
              <a:off x="1680" y="1920"/>
              <a:ext cx="240" cy="240"/>
              <a:chOff x="1632" y="1776"/>
              <a:chExt cx="288" cy="288"/>
            </a:xfrm>
          </p:grpSpPr>
          <p:sp>
            <p:nvSpPr>
              <p:cNvPr id="26669" name="Rectangle 7"/>
              <p:cNvSpPr>
                <a:spLocks noChangeArrowheads="1"/>
              </p:cNvSpPr>
              <p:nvPr/>
            </p:nvSpPr>
            <p:spPr bwMode="auto">
              <a:xfrm>
                <a:off x="1632" y="177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670" name="Line 8"/>
              <p:cNvSpPr>
                <a:spLocks noChangeShapeType="1"/>
              </p:cNvSpPr>
              <p:nvPr/>
            </p:nvSpPr>
            <p:spPr bwMode="auto">
              <a:xfrm>
                <a:off x="1632" y="187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671" name="Line 9"/>
              <p:cNvSpPr>
                <a:spLocks noChangeShapeType="1"/>
              </p:cNvSpPr>
              <p:nvPr/>
            </p:nvSpPr>
            <p:spPr bwMode="auto">
              <a:xfrm>
                <a:off x="1632" y="1968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672" name="Line 10"/>
              <p:cNvSpPr>
                <a:spLocks noChangeShapeType="1"/>
              </p:cNvSpPr>
              <p:nvPr/>
            </p:nvSpPr>
            <p:spPr bwMode="auto">
              <a:xfrm>
                <a:off x="1728" y="177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673" name="Line 11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6628" name="Line 12"/>
          <p:cNvSpPr>
            <a:spLocks noChangeShapeType="1"/>
          </p:cNvSpPr>
          <p:nvPr/>
        </p:nvSpPr>
        <p:spPr bwMode="auto">
          <a:xfrm flipV="1">
            <a:off x="2301875" y="2740025"/>
            <a:ext cx="1404938" cy="1068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29" name="Line 13"/>
          <p:cNvSpPr>
            <a:spLocks noChangeShapeType="1"/>
          </p:cNvSpPr>
          <p:nvPr/>
        </p:nvSpPr>
        <p:spPr bwMode="auto">
          <a:xfrm flipV="1">
            <a:off x="2668588" y="3935413"/>
            <a:ext cx="2333625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0" name="Line 14"/>
          <p:cNvSpPr>
            <a:spLocks noChangeShapeType="1"/>
          </p:cNvSpPr>
          <p:nvPr/>
        </p:nvSpPr>
        <p:spPr bwMode="auto">
          <a:xfrm flipV="1">
            <a:off x="2301875" y="3908425"/>
            <a:ext cx="1390650" cy="280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1" name="Line 15"/>
          <p:cNvSpPr>
            <a:spLocks noChangeShapeType="1"/>
          </p:cNvSpPr>
          <p:nvPr/>
        </p:nvSpPr>
        <p:spPr bwMode="auto">
          <a:xfrm flipV="1">
            <a:off x="2668588" y="3375025"/>
            <a:ext cx="1023937" cy="425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6632" name="Group 16"/>
          <p:cNvGrpSpPr>
            <a:grpSpLocks/>
          </p:cNvGrpSpPr>
          <p:nvPr/>
        </p:nvGrpSpPr>
        <p:grpSpPr bwMode="auto">
          <a:xfrm>
            <a:off x="3706813" y="2708275"/>
            <a:ext cx="1295400" cy="1219200"/>
            <a:chOff x="2880" y="1200"/>
            <a:chExt cx="816" cy="768"/>
          </a:xfrm>
        </p:grpSpPr>
        <p:grpSp>
          <p:nvGrpSpPr>
            <p:cNvPr id="26652" name="Group 17"/>
            <p:cNvGrpSpPr>
              <a:grpSpLocks/>
            </p:cNvGrpSpPr>
            <p:nvPr/>
          </p:nvGrpSpPr>
          <p:grpSpPr bwMode="auto">
            <a:xfrm>
              <a:off x="2880" y="1200"/>
              <a:ext cx="816" cy="768"/>
              <a:chOff x="1632" y="1776"/>
              <a:chExt cx="288" cy="288"/>
            </a:xfrm>
          </p:grpSpPr>
          <p:sp>
            <p:nvSpPr>
              <p:cNvPr id="26662" name="Rectangle 18"/>
              <p:cNvSpPr>
                <a:spLocks noChangeArrowheads="1"/>
              </p:cNvSpPr>
              <p:nvPr/>
            </p:nvSpPr>
            <p:spPr bwMode="auto">
              <a:xfrm>
                <a:off x="1632" y="1776"/>
                <a:ext cx="288" cy="28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663" name="Line 19"/>
              <p:cNvSpPr>
                <a:spLocks noChangeShapeType="1"/>
              </p:cNvSpPr>
              <p:nvPr/>
            </p:nvSpPr>
            <p:spPr bwMode="auto">
              <a:xfrm>
                <a:off x="1632" y="1872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664" name="Line 20"/>
              <p:cNvSpPr>
                <a:spLocks noChangeShapeType="1"/>
              </p:cNvSpPr>
              <p:nvPr/>
            </p:nvSpPr>
            <p:spPr bwMode="auto">
              <a:xfrm>
                <a:off x="1632" y="1968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665" name="Line 21"/>
              <p:cNvSpPr>
                <a:spLocks noChangeShapeType="1"/>
              </p:cNvSpPr>
              <p:nvPr/>
            </p:nvSpPr>
            <p:spPr bwMode="auto">
              <a:xfrm>
                <a:off x="1728" y="177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6666" name="Line 22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6653" name="Text Box 23"/>
            <p:cNvSpPr txBox="1">
              <a:spLocks noChangeArrowheads="1"/>
            </p:cNvSpPr>
            <p:nvPr/>
          </p:nvSpPr>
          <p:spPr bwMode="auto">
            <a:xfrm>
              <a:off x="2880" y="1200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/>
                <a:t>15</a:t>
              </a:r>
            </a:p>
          </p:txBody>
        </p:sp>
        <p:sp>
          <p:nvSpPr>
            <p:cNvPr id="26654" name="Text Box 24"/>
            <p:cNvSpPr txBox="1">
              <a:spLocks noChangeArrowheads="1"/>
            </p:cNvSpPr>
            <p:nvPr/>
          </p:nvSpPr>
          <p:spPr bwMode="auto">
            <a:xfrm>
              <a:off x="3168" y="1200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/>
                <a:t>16</a:t>
              </a:r>
            </a:p>
          </p:txBody>
        </p:sp>
        <p:sp>
          <p:nvSpPr>
            <p:cNvPr id="26655" name="Text Box 25"/>
            <p:cNvSpPr txBox="1">
              <a:spLocks noChangeArrowheads="1"/>
            </p:cNvSpPr>
            <p:nvPr/>
          </p:nvSpPr>
          <p:spPr bwMode="auto">
            <a:xfrm>
              <a:off x="3408" y="1200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/>
                <a:t>17</a:t>
              </a:r>
            </a:p>
          </p:txBody>
        </p:sp>
        <p:sp>
          <p:nvSpPr>
            <p:cNvPr id="26656" name="Text Box 26"/>
            <p:cNvSpPr txBox="1">
              <a:spLocks noChangeArrowheads="1"/>
            </p:cNvSpPr>
            <p:nvPr/>
          </p:nvSpPr>
          <p:spPr bwMode="auto">
            <a:xfrm>
              <a:off x="2880" y="1488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/>
                <a:t>13</a:t>
              </a:r>
            </a:p>
          </p:txBody>
        </p:sp>
        <p:sp>
          <p:nvSpPr>
            <p:cNvPr id="26657" name="Text Box 27"/>
            <p:cNvSpPr txBox="1">
              <a:spLocks noChangeArrowheads="1"/>
            </p:cNvSpPr>
            <p:nvPr/>
          </p:nvSpPr>
          <p:spPr bwMode="auto">
            <a:xfrm>
              <a:off x="3120" y="1488"/>
              <a:ext cx="28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400"/>
                <a:t>255</a:t>
              </a:r>
            </a:p>
          </p:txBody>
        </p:sp>
        <p:sp>
          <p:nvSpPr>
            <p:cNvPr id="26658" name="Text Box 28"/>
            <p:cNvSpPr txBox="1">
              <a:spLocks noChangeArrowheads="1"/>
            </p:cNvSpPr>
            <p:nvPr/>
          </p:nvSpPr>
          <p:spPr bwMode="auto">
            <a:xfrm>
              <a:off x="3408" y="1488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/>
                <a:t>18</a:t>
              </a:r>
            </a:p>
          </p:txBody>
        </p:sp>
        <p:sp>
          <p:nvSpPr>
            <p:cNvPr id="26659" name="Text Box 29"/>
            <p:cNvSpPr txBox="1">
              <a:spLocks noChangeArrowheads="1"/>
            </p:cNvSpPr>
            <p:nvPr/>
          </p:nvSpPr>
          <p:spPr bwMode="auto">
            <a:xfrm>
              <a:off x="2880" y="1728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/>
                <a:t>16</a:t>
              </a:r>
            </a:p>
          </p:txBody>
        </p:sp>
        <p:sp>
          <p:nvSpPr>
            <p:cNvPr id="26660" name="Text Box 30"/>
            <p:cNvSpPr txBox="1">
              <a:spLocks noChangeArrowheads="1"/>
            </p:cNvSpPr>
            <p:nvPr/>
          </p:nvSpPr>
          <p:spPr bwMode="auto">
            <a:xfrm>
              <a:off x="3120" y="1728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/>
                <a:t>20</a:t>
              </a:r>
            </a:p>
          </p:txBody>
        </p:sp>
        <p:sp>
          <p:nvSpPr>
            <p:cNvPr id="26661" name="Text Box 31"/>
            <p:cNvSpPr txBox="1">
              <a:spLocks noChangeArrowheads="1"/>
            </p:cNvSpPr>
            <p:nvPr/>
          </p:nvSpPr>
          <p:spPr bwMode="auto">
            <a:xfrm>
              <a:off x="3408" y="1728"/>
              <a:ext cx="28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/>
                <a:t>22</a:t>
              </a:r>
            </a:p>
          </p:txBody>
        </p:sp>
      </p:grpSp>
      <p:sp>
        <p:nvSpPr>
          <p:cNvPr id="26633" name="Text Box 32"/>
          <p:cNvSpPr txBox="1">
            <a:spLocks noChangeArrowheads="1"/>
          </p:cNvSpPr>
          <p:nvPr/>
        </p:nvSpPr>
        <p:spPr bwMode="auto">
          <a:xfrm>
            <a:off x="1296988" y="2284413"/>
            <a:ext cx="1371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dirty="0"/>
              <a:t>Input Image</a:t>
            </a:r>
            <a:endParaRPr lang="ko-KR" altLang="en-US" sz="1600" dirty="0"/>
          </a:p>
        </p:txBody>
      </p:sp>
      <p:sp>
        <p:nvSpPr>
          <p:cNvPr id="26634" name="Text Box 33"/>
          <p:cNvSpPr txBox="1">
            <a:spLocks noChangeArrowheads="1"/>
          </p:cNvSpPr>
          <p:nvPr/>
        </p:nvSpPr>
        <p:spPr bwMode="auto">
          <a:xfrm>
            <a:off x="3706813" y="2403475"/>
            <a:ext cx="1371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dirty="0"/>
              <a:t>Filter Window</a:t>
            </a:r>
            <a:endParaRPr lang="ko-KR" altLang="en-US" sz="1600" dirty="0"/>
          </a:p>
        </p:txBody>
      </p:sp>
      <p:grpSp>
        <p:nvGrpSpPr>
          <p:cNvPr id="26635" name="Group 34"/>
          <p:cNvGrpSpPr>
            <a:grpSpLocks/>
          </p:cNvGrpSpPr>
          <p:nvPr/>
        </p:nvGrpSpPr>
        <p:grpSpPr bwMode="auto">
          <a:xfrm>
            <a:off x="4427538" y="4005263"/>
            <a:ext cx="4527550" cy="2674937"/>
            <a:chOff x="1480" y="2516"/>
            <a:chExt cx="2852" cy="1685"/>
          </a:xfrm>
        </p:grpSpPr>
        <p:sp>
          <p:nvSpPr>
            <p:cNvPr id="26638" name="Line 35"/>
            <p:cNvSpPr>
              <a:spLocks noChangeShapeType="1"/>
            </p:cNvSpPr>
            <p:nvPr/>
          </p:nvSpPr>
          <p:spPr bwMode="auto">
            <a:xfrm flipH="1">
              <a:off x="2488" y="3485"/>
              <a:ext cx="664" cy="1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26639" name="Group 36"/>
            <p:cNvGrpSpPr>
              <a:grpSpLocks/>
            </p:cNvGrpSpPr>
            <p:nvPr/>
          </p:nvGrpSpPr>
          <p:grpSpPr bwMode="auto">
            <a:xfrm>
              <a:off x="1480" y="2776"/>
              <a:ext cx="1296" cy="1152"/>
              <a:chOff x="816" y="2640"/>
              <a:chExt cx="1296" cy="1152"/>
            </a:xfrm>
          </p:grpSpPr>
          <p:sp>
            <p:nvSpPr>
              <p:cNvPr id="26644" name="Rectangle 37"/>
              <p:cNvSpPr>
                <a:spLocks noChangeArrowheads="1"/>
              </p:cNvSpPr>
              <p:nvPr/>
            </p:nvSpPr>
            <p:spPr bwMode="auto">
              <a:xfrm>
                <a:off x="816" y="2640"/>
                <a:ext cx="1296" cy="1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26645" name="Group 38"/>
              <p:cNvGrpSpPr>
                <a:grpSpLocks/>
              </p:cNvGrpSpPr>
              <p:nvPr/>
            </p:nvGrpSpPr>
            <p:grpSpPr bwMode="auto">
              <a:xfrm>
                <a:off x="1680" y="3408"/>
                <a:ext cx="240" cy="240"/>
                <a:chOff x="1680" y="3408"/>
                <a:chExt cx="240" cy="240"/>
              </a:xfrm>
            </p:grpSpPr>
            <p:sp>
              <p:nvSpPr>
                <p:cNvPr id="26647" name="Rectangle 39"/>
                <p:cNvSpPr>
                  <a:spLocks noChangeArrowheads="1"/>
                </p:cNvSpPr>
                <p:nvPr/>
              </p:nvSpPr>
              <p:spPr bwMode="auto">
                <a:xfrm>
                  <a:off x="1680" y="3408"/>
                  <a:ext cx="240" cy="240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648" name="Line 40"/>
                <p:cNvSpPr>
                  <a:spLocks noChangeShapeType="1"/>
                </p:cNvSpPr>
                <p:nvPr/>
              </p:nvSpPr>
              <p:spPr bwMode="auto">
                <a:xfrm>
                  <a:off x="1680" y="348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649" name="Line 41"/>
                <p:cNvSpPr>
                  <a:spLocks noChangeShapeType="1"/>
                </p:cNvSpPr>
                <p:nvPr/>
              </p:nvSpPr>
              <p:spPr bwMode="auto">
                <a:xfrm>
                  <a:off x="1680" y="3568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650" name="Line 42"/>
                <p:cNvSpPr>
                  <a:spLocks noChangeShapeType="1"/>
                </p:cNvSpPr>
                <p:nvPr/>
              </p:nvSpPr>
              <p:spPr bwMode="auto">
                <a:xfrm>
                  <a:off x="1760" y="3408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  <p:sp>
              <p:nvSpPr>
                <p:cNvPr id="26651" name="Line 43"/>
                <p:cNvSpPr>
                  <a:spLocks noChangeShapeType="1"/>
                </p:cNvSpPr>
                <p:nvPr/>
              </p:nvSpPr>
              <p:spPr bwMode="auto">
                <a:xfrm>
                  <a:off x="1840" y="3408"/>
                  <a:ext cx="0" cy="2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6646" name="Rectangle 44"/>
              <p:cNvSpPr>
                <a:spLocks noChangeArrowheads="1"/>
              </p:cNvSpPr>
              <p:nvPr/>
            </p:nvSpPr>
            <p:spPr bwMode="auto">
              <a:xfrm>
                <a:off x="1776" y="3504"/>
                <a:ext cx="48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6640" name="Text Box 45"/>
            <p:cNvSpPr txBox="1">
              <a:spLocks noChangeArrowheads="1"/>
            </p:cNvSpPr>
            <p:nvPr/>
          </p:nvSpPr>
          <p:spPr bwMode="auto">
            <a:xfrm>
              <a:off x="1720" y="2584"/>
              <a:ext cx="91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 dirty="0"/>
                <a:t>Output Image</a:t>
              </a:r>
              <a:endParaRPr lang="ko-KR" altLang="en-US" sz="1600" dirty="0"/>
            </a:p>
          </p:txBody>
        </p:sp>
        <p:sp>
          <p:nvSpPr>
            <p:cNvPr id="26641" name="Text Box 46"/>
            <p:cNvSpPr txBox="1">
              <a:spLocks noChangeArrowheads="1"/>
            </p:cNvSpPr>
            <p:nvPr/>
          </p:nvSpPr>
          <p:spPr bwMode="auto">
            <a:xfrm>
              <a:off x="2835" y="2516"/>
              <a:ext cx="1497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 dirty="0"/>
                <a:t>Alignment of Pixel value</a:t>
              </a:r>
              <a:endParaRPr lang="ko-KR" altLang="en-US" sz="1600" dirty="0"/>
            </a:p>
          </p:txBody>
        </p:sp>
        <p:sp>
          <p:nvSpPr>
            <p:cNvPr id="26642" name="Text Box 47"/>
            <p:cNvSpPr txBox="1">
              <a:spLocks noChangeArrowheads="1"/>
            </p:cNvSpPr>
            <p:nvPr/>
          </p:nvSpPr>
          <p:spPr bwMode="auto">
            <a:xfrm>
              <a:off x="3199" y="2757"/>
              <a:ext cx="308" cy="1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1600"/>
                <a:t>13</a:t>
              </a:r>
            </a:p>
            <a:p>
              <a:r>
                <a:rPr lang="en-US" altLang="ko-KR" sz="1600"/>
                <a:t>15</a:t>
              </a:r>
            </a:p>
            <a:p>
              <a:r>
                <a:rPr lang="en-US" altLang="ko-KR" sz="1600"/>
                <a:t>16</a:t>
              </a:r>
            </a:p>
            <a:p>
              <a:r>
                <a:rPr lang="en-US" altLang="ko-KR" sz="1600"/>
                <a:t>16</a:t>
              </a:r>
            </a:p>
            <a:p>
              <a:r>
                <a:rPr lang="en-US" altLang="ko-KR" sz="1600"/>
                <a:t>17</a:t>
              </a:r>
            </a:p>
            <a:p>
              <a:r>
                <a:rPr lang="en-US" altLang="ko-KR" sz="1600"/>
                <a:t>18</a:t>
              </a:r>
            </a:p>
            <a:p>
              <a:r>
                <a:rPr lang="en-US" altLang="ko-KR" sz="1600"/>
                <a:t>20</a:t>
              </a:r>
            </a:p>
            <a:p>
              <a:r>
                <a:rPr lang="en-US" altLang="ko-KR" sz="1600"/>
                <a:t>22</a:t>
              </a:r>
            </a:p>
            <a:p>
              <a:r>
                <a:rPr lang="en-US" altLang="ko-KR" sz="1600"/>
                <a:t>255</a:t>
              </a:r>
            </a:p>
          </p:txBody>
        </p:sp>
        <p:sp>
          <p:nvSpPr>
            <p:cNvPr id="26643" name="Oval 48"/>
            <p:cNvSpPr>
              <a:spLocks noChangeArrowheads="1"/>
            </p:cNvSpPr>
            <p:nvPr/>
          </p:nvSpPr>
          <p:spPr bwMode="auto">
            <a:xfrm>
              <a:off x="3171" y="3413"/>
              <a:ext cx="336" cy="126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 dirty="0"/>
              <a:t>Noise reduction using median filtering</a:t>
            </a:r>
            <a:endParaRPr lang="ko-KR" altLang="en-US" dirty="0"/>
          </a:p>
        </p:txBody>
      </p:sp>
      <p:pic>
        <p:nvPicPr>
          <p:cNvPr id="27651" name="Picture 4" descr="UNI3ed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474663" y="1773238"/>
            <a:ext cx="3621087" cy="3621087"/>
          </a:xfrm>
          <a:noFill/>
        </p:spPr>
      </p:pic>
      <p:pic>
        <p:nvPicPr>
          <p:cNvPr id="27652" name="Picture 5" descr="UNI3ee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787900" y="1773238"/>
            <a:ext cx="3535363" cy="3600450"/>
          </a:xfrm>
          <a:noFill/>
        </p:spPr>
      </p:pic>
      <p:sp>
        <p:nvSpPr>
          <p:cNvPr id="7" name="Text Box 6">
            <a:extLst>
              <a:ext uri="{FF2B5EF4-FFF2-40B4-BE49-F238E27FC236}">
                <a16:creationId xmlns:a16="http://schemas.microsoft.com/office/drawing/2014/main" id="{2040C98A-C933-4085-86FE-CADE317D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5487615"/>
            <a:ext cx="38827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Gaussian noise removal result</a:t>
            </a:r>
            <a:endParaRPr lang="ko-KR" altLang="en-US" sz="2400" dirty="0"/>
          </a:p>
        </p:txBody>
      </p:sp>
      <p:sp>
        <p:nvSpPr>
          <p:cNvPr id="8" name="Text Box 7">
            <a:extLst>
              <a:ext uri="{FF2B5EF4-FFF2-40B4-BE49-F238E27FC236}">
                <a16:creationId xmlns:a16="http://schemas.microsoft.com/office/drawing/2014/main" id="{5FB1CE55-E30D-43D7-A4CF-EBE80DDAB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415" y="5487615"/>
            <a:ext cx="40190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Impulse Noise Removal Result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2CEEC-8B84-469F-8EB1-92EB7DF8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Average &amp; Median Filtering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E7E1-1BA5-4085-881A-6AB9B1A0E057}"/>
              </a:ext>
            </a:extLst>
          </p:cNvPr>
          <p:cNvSpPr txBox="1"/>
          <p:nvPr/>
        </p:nvSpPr>
        <p:spPr>
          <a:xfrm>
            <a:off x="611560" y="6093296"/>
            <a:ext cx="55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https://www.youtube.com/watch?v=TYNbTdzm-5w</a:t>
            </a:r>
          </a:p>
        </p:txBody>
      </p:sp>
      <p:pic>
        <p:nvPicPr>
          <p:cNvPr id="5" name="03. Median Filtering">
            <a:hlinkClick r:id="" action="ppaction://media"/>
            <a:extLst>
              <a:ext uri="{FF2B5EF4-FFF2-40B4-BE49-F238E27FC236}">
                <a16:creationId xmlns:a16="http://schemas.microsoft.com/office/drawing/2014/main" id="{2ED6529B-DFFA-4341-9585-A95417AF3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908720"/>
            <a:ext cx="7612335" cy="42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2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F109B-F9A4-4174-B465-B7F59A3A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Gaussian Filter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5424A-BCBF-45D6-83EC-1385B271CF2A}"/>
              </a:ext>
            </a:extLst>
          </p:cNvPr>
          <p:cNvSpPr txBox="1"/>
          <p:nvPr/>
        </p:nvSpPr>
        <p:spPr>
          <a:xfrm>
            <a:off x="611560" y="5877272"/>
            <a:ext cx="655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https://www.youtube.com/watch?v=-AuwMJAqjJc</a:t>
            </a:r>
          </a:p>
        </p:txBody>
      </p:sp>
      <p:pic>
        <p:nvPicPr>
          <p:cNvPr id="5" name="03. Example Gaussian Filter">
            <a:hlinkClick r:id="" action="ppaction://media"/>
            <a:extLst>
              <a:ext uri="{FF2B5EF4-FFF2-40B4-BE49-F238E27FC236}">
                <a16:creationId xmlns:a16="http://schemas.microsoft.com/office/drawing/2014/main" id="{F6021F6D-D939-45FB-BBED-EA3084270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225" y="90872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1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A9BA9D0-B35B-988C-EA01-7E9438EF22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Homework 3</a:t>
            </a:r>
            <a:endParaRPr lang="ko-KR" altLang="en-US" dirty="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04108B5-93AA-A467-4305-CAD672263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Sharpening</a:t>
            </a:r>
            <a:endParaRPr lang="ko-KR" altLang="ko-KR" dirty="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D4E0185F-7D22-B517-7608-AD09C9C2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12" y="1484784"/>
            <a:ext cx="62007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F3F2FE1-629D-7390-1261-9DD6635FD4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Homework 3</a:t>
            </a:r>
            <a:endParaRPr lang="ko-KR" altLang="en-US" dirty="0"/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B892C638-8B27-966D-1D67-6EE33748A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Averaging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84D49B91-9B0C-9D99-6D36-3B12C9734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010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2A018F2E-0DB5-235D-8852-AD989C7A2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Homework 3</a:t>
            </a:r>
            <a:endParaRPr lang="ko-KR" altLang="en-US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DD2701F-71A1-20F9-B068-5C4D0F0FF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Edge detection</a:t>
            </a:r>
            <a:endParaRPr lang="ko-KR" altLang="en-US" dirty="0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01396F0A-FF2A-1842-31CB-1E36C821D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1700213"/>
            <a:ext cx="722947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Rectangle 46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08050"/>
            <a:ext cx="8642350" cy="5545138"/>
          </a:xfrm>
        </p:spPr>
        <p:txBody>
          <a:bodyPr/>
          <a:lstStyle/>
          <a:p>
            <a:r>
              <a:rPr lang="en-US" altLang="ko-KR" dirty="0"/>
              <a:t>O</a:t>
            </a:r>
            <a:r>
              <a:rPr kumimoji="1" lang="en-US" altLang="ko-KR" sz="2800" b="0" i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utput pixel value</a:t>
            </a:r>
          </a:p>
          <a:p>
            <a:pPr lvl="1"/>
            <a:r>
              <a:rPr kumimoji="1" lang="en-US" altLang="ko-KR" sz="24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The sum of the input pixel and surrounding pixel values ​​multiplied by the value of the convolutional mask.</a:t>
            </a:r>
          </a:p>
          <a:p>
            <a:pPr lvl="1" eaLnBrk="1" hangingPunct="1"/>
            <a:endParaRPr lang="en-US" altLang="ko-KR" dirty="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Convolutional Mask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graphicFrame>
        <p:nvGraphicFramePr>
          <p:cNvPr id="210992" name="Group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948139"/>
              </p:ext>
            </p:extLst>
          </p:nvPr>
        </p:nvGraphicFramePr>
        <p:xfrm>
          <a:off x="1119722" y="2636912"/>
          <a:ext cx="1511300" cy="1584326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1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2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3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4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5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6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7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8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I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9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0967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98543"/>
              </p:ext>
            </p:extLst>
          </p:nvPr>
        </p:nvGraphicFramePr>
        <p:xfrm>
          <a:off x="3710621" y="2636912"/>
          <a:ext cx="1368425" cy="1584326"/>
        </p:xfrm>
        <a:graphic>
          <a:graphicData uri="http://schemas.openxmlformats.org/drawingml/2006/table">
            <a:tbl>
              <a:tblPr/>
              <a:tblGrid>
                <a:gridCol w="45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5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M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1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M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2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M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3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M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4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M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5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M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6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M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7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M</a:t>
                      </a:r>
                      <a:r>
                        <a:rPr kumimoji="1" lang="en-US" altLang="ko-KR" sz="1600" b="1" i="0" u="none" strike="noStrike" cap="none" normalizeH="0" baseline="-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8</a:t>
                      </a:r>
                      <a:endParaRPr kumimoji="1" lang="en-US" altLang="ko-KR" sz="4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M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9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26" name="Object 4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50998282"/>
              </p:ext>
            </p:extLst>
          </p:nvPr>
        </p:nvGraphicFramePr>
        <p:xfrm>
          <a:off x="3071564" y="5084763"/>
          <a:ext cx="567690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31760" imgH="457200" progId="Equation.3">
                  <p:embed/>
                </p:oleObj>
              </mc:Choice>
              <mc:Fallback>
                <p:oleObj name="Equation" r:id="rId2" imgW="2831760" imgH="457200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564" y="5084763"/>
                        <a:ext cx="5676900" cy="989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5" name="Text Box 43"/>
          <p:cNvSpPr txBox="1">
            <a:spLocks noChangeArrowheads="1"/>
          </p:cNvSpPr>
          <p:nvPr/>
        </p:nvSpPr>
        <p:spPr bwMode="auto">
          <a:xfrm>
            <a:off x="1126592" y="4249325"/>
            <a:ext cx="1515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/>
              <a:t>Input image</a:t>
            </a:r>
            <a:endParaRPr lang="ko-KR" altLang="en-US" sz="2000" b="1" dirty="0"/>
          </a:p>
        </p:txBody>
      </p:sp>
      <p:sp>
        <p:nvSpPr>
          <p:cNvPr id="1066" name="Text Box 44"/>
          <p:cNvSpPr txBox="1">
            <a:spLocks noChangeArrowheads="1"/>
          </p:cNvSpPr>
          <p:nvPr/>
        </p:nvSpPr>
        <p:spPr bwMode="auto">
          <a:xfrm>
            <a:off x="3347864" y="4253781"/>
            <a:ext cx="22140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Convolution Mask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67" name="Text Box 45"/>
          <p:cNvSpPr txBox="1">
            <a:spLocks noChangeArrowheads="1"/>
          </p:cNvSpPr>
          <p:nvPr/>
        </p:nvSpPr>
        <p:spPr bwMode="auto">
          <a:xfrm>
            <a:off x="584220" y="5065713"/>
            <a:ext cx="2619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>
                <a:latin typeface="굴림" pitchFamily="50" charset="-127"/>
              </a:rPr>
              <a:t>Output pixel value = </a:t>
            </a:r>
          </a:p>
          <a:p>
            <a:r>
              <a:rPr lang="en-US" altLang="ko-KR" sz="2000" b="1" dirty="0">
                <a:latin typeface="굴림" pitchFamily="50" charset="-127"/>
              </a:rPr>
              <a:t>            (O</a:t>
            </a:r>
            <a:r>
              <a:rPr lang="en-US" altLang="ko-KR" sz="2000" b="1" baseline="-25000" dirty="0">
                <a:latin typeface="굴림" pitchFamily="50" charset="-127"/>
              </a:rPr>
              <a:t>5</a:t>
            </a:r>
            <a:r>
              <a:rPr lang="en-US" altLang="ko-KR" sz="2000" b="1" dirty="0">
                <a:latin typeface="굴림" pitchFamily="50" charset="-127"/>
              </a:rPr>
              <a:t>)</a:t>
            </a:r>
          </a:p>
        </p:txBody>
      </p:sp>
      <p:graphicFrame>
        <p:nvGraphicFramePr>
          <p:cNvPr id="2" name="Group 48">
            <a:extLst>
              <a:ext uri="{FF2B5EF4-FFF2-40B4-BE49-F238E27FC236}">
                <a16:creationId xmlns:a16="http://schemas.microsoft.com/office/drawing/2014/main" id="{1E9119B2-7312-B4BD-B1C4-C514DBF7B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57717"/>
              </p:ext>
            </p:extLst>
          </p:nvPr>
        </p:nvGraphicFramePr>
        <p:xfrm>
          <a:off x="6373068" y="2669346"/>
          <a:ext cx="1511300" cy="1584326"/>
        </p:xfrm>
        <a:graphic>
          <a:graphicData uri="http://schemas.openxmlformats.org/drawingml/2006/table">
            <a:tbl>
              <a:tblPr/>
              <a:tblGrid>
                <a:gridCol w="503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O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1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O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2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O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3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O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4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O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5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O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6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6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O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7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O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8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O</a:t>
                      </a:r>
                      <a:r>
                        <a:rPr kumimoji="1" lang="en-US" altLang="ko-KR" sz="1600" b="1" i="0" u="none" strike="noStrike" cap="none" normalizeH="0" baseline="-30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한양신명조"/>
                          <a:cs typeface="한컴바탕" pitchFamily="18" charset="2"/>
                        </a:rPr>
                        <a:t>9</a:t>
                      </a:r>
                      <a:endParaRPr kumimoji="1" lang="en-US" altLang="ko-KR" sz="4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한양신명조"/>
                        <a:cs typeface="한컴바탕" pitchFamily="18" charset="2"/>
                      </a:endParaRPr>
                    </a:p>
                  </a:txBody>
                  <a:tcPr anchor="ctr" horzOverflow="overflow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 Box 43">
            <a:extLst>
              <a:ext uri="{FF2B5EF4-FFF2-40B4-BE49-F238E27FC236}">
                <a16:creationId xmlns:a16="http://schemas.microsoft.com/office/drawing/2014/main" id="{323C9810-7A72-DA1C-6937-5B7F50EF0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9382" y="4253671"/>
            <a:ext cx="12009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000" b="1" dirty="0"/>
              <a:t>Out pixel</a:t>
            </a:r>
            <a:endParaRPr lang="ko-KR" altLang="en-US" sz="20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B6B69F7-2482-0C5A-E706-E507031A5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Homework 3</a:t>
            </a:r>
            <a:endParaRPr lang="ko-KR" altLang="en-US" dirty="0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51AD4371-BFFE-F6F4-5B51-4790DEFDF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Median Filtering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DFC5A2D4-EE40-D58C-53E8-D337EB038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222500"/>
            <a:ext cx="58293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Characteristics of Convolution Masks</a:t>
            </a:r>
          </a:p>
        </p:txBody>
      </p:sp>
      <p:sp>
        <p:nvSpPr>
          <p:cNvPr id="1433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Use an odd number for the size of the convolution mask</a:t>
            </a:r>
          </a:p>
          <a:p>
            <a:pPr lvl="1"/>
            <a:r>
              <a:rPr kumimoji="1" lang="en-US" altLang="ko-KR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Since the surrounding pixel values ​​must be considered symmetrically in each direction</a:t>
            </a:r>
          </a:p>
          <a:p>
            <a:pPr lvl="1"/>
            <a:r>
              <a:rPr kumimoji="1" lang="en-US" altLang="ko-KR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Use sizes 3×3, 5×5, 7×7, etc.</a:t>
            </a:r>
          </a:p>
          <a:p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The sum of the mask coefficients equals 1.</a:t>
            </a:r>
          </a:p>
          <a:p>
            <a:pPr lvl="1"/>
            <a:r>
              <a:rPr kumimoji="1" lang="en-US" altLang="ko-KR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The convolutional masking result value must have the same average brightness value as the original image.</a:t>
            </a:r>
          </a:p>
          <a:p>
            <a:pPr lvl="1"/>
            <a:r>
              <a:rPr lang="en-US" altLang="ko-KR" dirty="0"/>
              <a:t>Blurring, Sharpening</a:t>
            </a:r>
            <a:endParaRPr kumimoji="1" lang="en-US" altLang="ko-KR" b="0" i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Some convolution contain negative coefficients.</a:t>
            </a:r>
          </a:p>
          <a:p>
            <a:pPr lvl="1"/>
            <a:r>
              <a:rPr lang="en-US" altLang="ko-KR" dirty="0"/>
              <a:t>T</a:t>
            </a:r>
            <a:r>
              <a:rPr kumimoji="1" lang="en-US" altLang="ko-KR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he sum of the coefficients is zero.</a:t>
            </a:r>
          </a:p>
          <a:p>
            <a:pPr lvl="1"/>
            <a:r>
              <a:rPr lang="en-US" altLang="ko-KR" dirty="0"/>
              <a:t>Edge detection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 descr="fig3"/>
          <p:cNvPicPr>
            <a:picLocks noChangeAspect="1" noChangeArrowheads="1"/>
          </p:cNvPicPr>
          <p:nvPr/>
        </p:nvPicPr>
        <p:blipFill>
          <a:blip r:embed="rId2" cstate="print"/>
          <a:srcRect r="45845"/>
          <a:stretch>
            <a:fillRect/>
          </a:stretch>
        </p:blipFill>
        <p:spPr bwMode="auto">
          <a:xfrm>
            <a:off x="2195513" y="2343150"/>
            <a:ext cx="38893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How to perform</a:t>
            </a: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ko-KR" dirty="0"/>
              <a:t>Sliding mask</a:t>
            </a:r>
            <a:endParaRPr kumimoji="1" lang="en-US" altLang="ko-KR" sz="2600" b="0" i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pPr lvl="1"/>
            <a:r>
              <a:rPr lang="en-US" altLang="ko-KR" sz="2600" dirty="0"/>
              <a:t>From the top left pixel </a:t>
            </a:r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to the right</a:t>
            </a:r>
          </a:p>
          <a:p>
            <a:pPr lvl="1"/>
            <a:r>
              <a:rPr kumimoji="1" lang="en-US" altLang="ko-KR" sz="26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When one line ends, move to the next line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430621-9B03-A1AB-C9B7-F7607B62AAF5}"/>
              </a:ext>
            </a:extLst>
          </p:cNvPr>
          <p:cNvSpPr/>
          <p:nvPr/>
        </p:nvSpPr>
        <p:spPr bwMode="auto">
          <a:xfrm>
            <a:off x="2483768" y="2592532"/>
            <a:ext cx="3456384" cy="116388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BE8816-5C43-E92E-8938-3D08D31C54A4}"/>
              </a:ext>
            </a:extLst>
          </p:cNvPr>
          <p:cNvSpPr/>
          <p:nvPr/>
        </p:nvSpPr>
        <p:spPr bwMode="auto">
          <a:xfrm>
            <a:off x="2483768" y="5881366"/>
            <a:ext cx="3456384" cy="116388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9641FA-97C3-12A8-306F-5F74891FA468}"/>
              </a:ext>
            </a:extLst>
          </p:cNvPr>
          <p:cNvSpPr/>
          <p:nvPr/>
        </p:nvSpPr>
        <p:spPr bwMode="auto">
          <a:xfrm rot="16200000">
            <a:off x="834281" y="4239501"/>
            <a:ext cx="3408961" cy="107545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3F859C-2F63-43E0-D1AF-1446A6571550}"/>
              </a:ext>
            </a:extLst>
          </p:cNvPr>
          <p:cNvSpPr/>
          <p:nvPr/>
        </p:nvSpPr>
        <p:spPr bwMode="auto">
          <a:xfrm rot="16200000">
            <a:off x="4167250" y="4242183"/>
            <a:ext cx="3408961" cy="126425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0825" y="908198"/>
            <a:ext cx="8704263" cy="5545138"/>
          </a:xfrm>
        </p:spPr>
        <p:txBody>
          <a:bodyPr/>
          <a:lstStyle/>
          <a:p>
            <a:r>
              <a:rPr kumimoji="1" lang="en-US" altLang="ko-KR" sz="2000" b="0" i="0" dirty="0">
                <a:solidFill>
                  <a:schemeClr val="tx1"/>
                </a:solidFill>
                <a:effectLst/>
                <a:latin typeface="+mn-lt"/>
                <a:ea typeface="+mn-ea"/>
              </a:rPr>
              <a:t>Pad with Zeroes</a:t>
            </a:r>
          </a:p>
          <a:p>
            <a:r>
              <a:rPr lang="en-US" altLang="ko-KR" sz="2000" dirty="0"/>
              <a:t>Copy of outmost pixel values</a:t>
            </a:r>
            <a:endParaRPr lang="en-US" altLang="ko-KR" sz="1600" dirty="0"/>
          </a:p>
          <a:p>
            <a:r>
              <a:rPr lang="en-US" altLang="ko-KR" sz="2000" dirty="0"/>
              <a:t>Wrap around</a:t>
            </a:r>
          </a:p>
          <a:p>
            <a:pPr lvl="1"/>
            <a:r>
              <a:rPr lang="en-US" altLang="ko-KR" sz="2000" dirty="0"/>
              <a:t>Copy the pixels at the border of the image</a:t>
            </a:r>
          </a:p>
          <a:p>
            <a:endParaRPr kumimoji="1" lang="en-US" altLang="ko-KR" sz="2000" b="0" i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endParaRPr lang="en-US" altLang="ko-KR" sz="2000" dirty="0"/>
          </a:p>
          <a:p>
            <a:endParaRPr kumimoji="1" lang="en-US" altLang="ko-KR" sz="2000" b="0" i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endParaRPr lang="en-US" altLang="ko-KR" sz="2000" dirty="0"/>
          </a:p>
          <a:p>
            <a:endParaRPr kumimoji="1" lang="en-US" altLang="ko-KR" sz="2000" b="0" i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endParaRPr kumimoji="1" lang="en-US" altLang="ko-KR" sz="2000" b="0" i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endParaRPr kumimoji="1" lang="en-US" altLang="ko-KR" sz="2000" b="0" i="0" dirty="0">
              <a:solidFill>
                <a:schemeClr val="tx1"/>
              </a:solidFill>
              <a:effectLst/>
              <a:latin typeface="+mn-lt"/>
              <a:ea typeface="+mn-ea"/>
            </a:endParaRPr>
          </a:p>
          <a:p>
            <a:endParaRPr lang="en-US" altLang="ko-KR" sz="2000" dirty="0"/>
          </a:p>
        </p:txBody>
      </p:sp>
      <p:pic>
        <p:nvPicPr>
          <p:cNvPr id="16386" name="Picture 2" descr="fig3"/>
          <p:cNvPicPr>
            <a:picLocks noChangeAspect="1" noChangeArrowheads="1"/>
          </p:cNvPicPr>
          <p:nvPr/>
        </p:nvPicPr>
        <p:blipFill>
          <a:blip r:embed="rId2" cstate="print"/>
          <a:srcRect l="3110" t="3586" r="46301" b="4184"/>
          <a:stretch>
            <a:fillRect/>
          </a:stretch>
        </p:blipFill>
        <p:spPr bwMode="auto">
          <a:xfrm>
            <a:off x="5988405" y="3175546"/>
            <a:ext cx="3104731" cy="310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0"/>
            <a:ext cx="8693150" cy="665163"/>
          </a:xfrm>
        </p:spPr>
        <p:txBody>
          <a:bodyPr/>
          <a:lstStyle/>
          <a:p>
            <a:r>
              <a:rPr kumimoji="1" lang="en-US" altLang="ko-KR" sz="3200" b="1" i="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Zero padding</a:t>
            </a:r>
          </a:p>
        </p:txBody>
      </p:sp>
      <p:pic>
        <p:nvPicPr>
          <p:cNvPr id="2" name="Picture 3" descr="fig3">
            <a:extLst>
              <a:ext uri="{FF2B5EF4-FFF2-40B4-BE49-F238E27FC236}">
                <a16:creationId xmlns:a16="http://schemas.microsoft.com/office/drawing/2014/main" id="{37A39502-85BB-879C-CFF1-1D474E20A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r="45845"/>
          <a:stretch>
            <a:fillRect/>
          </a:stretch>
        </p:blipFill>
        <p:spPr bwMode="auto">
          <a:xfrm>
            <a:off x="3203488" y="3429000"/>
            <a:ext cx="2737024" cy="27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fig3">
            <a:extLst>
              <a:ext uri="{FF2B5EF4-FFF2-40B4-BE49-F238E27FC236}">
                <a16:creationId xmlns:a16="http://schemas.microsoft.com/office/drawing/2014/main" id="{B0D28D50-5E0C-3C2C-9C4A-06EEC238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r="45845"/>
          <a:stretch>
            <a:fillRect/>
          </a:stretch>
        </p:blipFill>
        <p:spPr bwMode="auto">
          <a:xfrm>
            <a:off x="347192" y="3422170"/>
            <a:ext cx="2737024" cy="27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F49609-9EEA-26B8-A766-7CE479BC5D1A}"/>
              </a:ext>
            </a:extLst>
          </p:cNvPr>
          <p:cNvSpPr/>
          <p:nvPr/>
        </p:nvSpPr>
        <p:spPr bwMode="auto">
          <a:xfrm>
            <a:off x="539552" y="3527389"/>
            <a:ext cx="2448272" cy="72008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 dirty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28E84D1-AC8C-275D-04F6-43BCEEDD065C}"/>
              </a:ext>
            </a:extLst>
          </p:cNvPr>
          <p:cNvSpPr/>
          <p:nvPr/>
        </p:nvSpPr>
        <p:spPr bwMode="auto">
          <a:xfrm rot="16200000">
            <a:off x="-709703" y="4717989"/>
            <a:ext cx="2446614" cy="71237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A7BDEA-EE7B-CE79-81B8-DE3F7A866BD2}"/>
              </a:ext>
            </a:extLst>
          </p:cNvPr>
          <p:cNvSpPr/>
          <p:nvPr/>
        </p:nvSpPr>
        <p:spPr bwMode="auto">
          <a:xfrm rot="16200000">
            <a:off x="1788534" y="4751083"/>
            <a:ext cx="2446614" cy="71237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6F90D5-A1F5-AC32-3C3B-48B698E9A87B}"/>
              </a:ext>
            </a:extLst>
          </p:cNvPr>
          <p:cNvSpPr/>
          <p:nvPr/>
        </p:nvSpPr>
        <p:spPr bwMode="auto">
          <a:xfrm>
            <a:off x="549223" y="5992872"/>
            <a:ext cx="2448272" cy="72008"/>
          </a:xfrm>
          <a:prstGeom prst="rect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 dirty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516BE9-94DD-8938-E040-812B8EAE8BFC}"/>
              </a:ext>
            </a:extLst>
          </p:cNvPr>
          <p:cNvSpPr/>
          <p:nvPr/>
        </p:nvSpPr>
        <p:spPr bwMode="auto">
          <a:xfrm>
            <a:off x="3390972" y="3544279"/>
            <a:ext cx="2448272" cy="72008"/>
          </a:xfrm>
          <a:prstGeom prst="rect">
            <a:avLst/>
          </a:prstGeom>
          <a:noFill/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 dirty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0A0CE5-252C-2B3D-D1A8-BD5D25B1060F}"/>
              </a:ext>
            </a:extLst>
          </p:cNvPr>
          <p:cNvSpPr/>
          <p:nvPr/>
        </p:nvSpPr>
        <p:spPr bwMode="auto">
          <a:xfrm rot="16200000">
            <a:off x="2141717" y="4734879"/>
            <a:ext cx="2446614" cy="71237"/>
          </a:xfrm>
          <a:prstGeom prst="rect">
            <a:avLst/>
          </a:prstGeom>
          <a:noFill/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60C896-8F6F-B8D0-0640-1F514217DAE3}"/>
              </a:ext>
            </a:extLst>
          </p:cNvPr>
          <p:cNvSpPr/>
          <p:nvPr/>
        </p:nvSpPr>
        <p:spPr bwMode="auto">
          <a:xfrm rot="16200000">
            <a:off x="4639954" y="4767973"/>
            <a:ext cx="2446614" cy="71237"/>
          </a:xfrm>
          <a:prstGeom prst="rect">
            <a:avLst/>
          </a:prstGeom>
          <a:noFill/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87D67B-F9BF-6CB9-92F4-9CF30A2BBFF5}"/>
              </a:ext>
            </a:extLst>
          </p:cNvPr>
          <p:cNvSpPr/>
          <p:nvPr/>
        </p:nvSpPr>
        <p:spPr bwMode="auto">
          <a:xfrm>
            <a:off x="3400643" y="6009762"/>
            <a:ext cx="2448272" cy="72008"/>
          </a:xfrm>
          <a:prstGeom prst="rect">
            <a:avLst/>
          </a:prstGeom>
          <a:noFill/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 dirty="0">
              <a:ln w="7620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DAED7-5F85-D608-D6D4-A74B2D45A1A2}"/>
              </a:ext>
            </a:extLst>
          </p:cNvPr>
          <p:cNvSpPr txBox="1"/>
          <p:nvPr/>
        </p:nvSpPr>
        <p:spPr>
          <a:xfrm>
            <a:off x="1052596" y="3052838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Zero padding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4615E6-83C1-2A9D-CF0A-8AB0DE3F8FA6}"/>
              </a:ext>
            </a:extLst>
          </p:cNvPr>
          <p:cNvSpPr txBox="1"/>
          <p:nvPr/>
        </p:nvSpPr>
        <p:spPr>
          <a:xfrm>
            <a:off x="4229598" y="30596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Copy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C3FE4-75B9-4791-A6AB-015943AC2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of Image</a:t>
            </a:r>
            <a:endParaRPr lang="ko-KR" altLang="en-US" dirty="0"/>
          </a:p>
        </p:txBody>
      </p:sp>
      <p:pic>
        <p:nvPicPr>
          <p:cNvPr id="4" name="03. convolution of images">
            <a:hlinkClick r:id="" action="ppaction://media"/>
            <a:extLst>
              <a:ext uri="{FF2B5EF4-FFF2-40B4-BE49-F238E27FC236}">
                <a16:creationId xmlns:a16="http://schemas.microsoft.com/office/drawing/2014/main" id="{FE3C23E8-D79C-4708-8AA9-EF1BA0D09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980728"/>
            <a:ext cx="813435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7CB56-D798-4CF9-8702-D89509C70F47}"/>
              </a:ext>
            </a:extLst>
          </p:cNvPr>
          <p:cNvSpPr txBox="1"/>
          <p:nvPr/>
        </p:nvSpPr>
        <p:spPr>
          <a:xfrm>
            <a:off x="395536" y="5949280"/>
            <a:ext cx="5544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https://www.youtube.com/watch?v=YgtModJ-4cw</a:t>
            </a:r>
          </a:p>
        </p:txBody>
      </p:sp>
    </p:spTree>
    <p:extLst>
      <p:ext uri="{BB962C8B-B14F-4D97-AF65-F5344CB8AC3E}">
        <p14:creationId xmlns:p14="http://schemas.microsoft.com/office/powerpoint/2010/main" val="361547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Rectangle 98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908050"/>
            <a:ext cx="8713788" cy="5545138"/>
          </a:xfrm>
        </p:spPr>
        <p:txBody>
          <a:bodyPr/>
          <a:lstStyle/>
          <a:p>
            <a:r>
              <a:rPr lang="en-US" altLang="ko-KR" sz="2600" dirty="0"/>
              <a:t>A widely used convolution mask that transforms an input pixel value into an average value with surrounding pixel values ​​is:</a:t>
            </a:r>
          </a:p>
        </p:txBody>
      </p:sp>
      <p:sp>
        <p:nvSpPr>
          <p:cNvPr id="20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1. Blurring </a:t>
            </a:r>
            <a:endParaRPr lang="ko-KR" altLang="en-US" dirty="0"/>
          </a:p>
        </p:txBody>
      </p:sp>
      <p:graphicFrame>
        <p:nvGraphicFramePr>
          <p:cNvPr id="215044" name="Group 4"/>
          <p:cNvGraphicFramePr>
            <a:graphicFrameLocks noGrp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419115244"/>
              </p:ext>
            </p:extLst>
          </p:nvPr>
        </p:nvGraphicFramePr>
        <p:xfrm>
          <a:off x="1182688" y="2695153"/>
          <a:ext cx="2060575" cy="2278063"/>
        </p:xfrm>
        <a:graphic>
          <a:graphicData uri="http://schemas.openxmlformats.org/drawingml/2006/table">
            <a:tbl>
              <a:tblPr/>
              <a:tblGrid>
                <a:gridCol w="687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3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8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0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5063" name="Group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02792"/>
              </p:ext>
            </p:extLst>
          </p:nvPr>
        </p:nvGraphicFramePr>
        <p:xfrm>
          <a:off x="4643438" y="2460203"/>
          <a:ext cx="2952750" cy="3163889"/>
        </p:xfrm>
        <a:graphic>
          <a:graphicData uri="http://schemas.openxmlformats.org/drawingml/2006/table">
            <a:tbl>
              <a:tblPr/>
              <a:tblGrid>
                <a:gridCol w="592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9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3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ko-KR" altLang="ko-KR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50" name="Object 6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1309230327"/>
              </p:ext>
            </p:extLst>
          </p:nvPr>
        </p:nvGraphicFramePr>
        <p:xfrm>
          <a:off x="4787900" y="2410991"/>
          <a:ext cx="3492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8600" imgH="393480" progId="Equation.3">
                  <p:embed/>
                </p:oleObj>
              </mc:Choice>
              <mc:Fallback>
                <p:oleObj name="Equation" r:id="rId2" imgW="228600" imgH="39348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410991"/>
                        <a:ext cx="349250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156317"/>
              </p:ext>
            </p:extLst>
          </p:nvPr>
        </p:nvGraphicFramePr>
        <p:xfrm>
          <a:off x="5387975" y="2460203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8600" imgH="393480" progId="Equation.3">
                  <p:embed/>
                </p:oleObj>
              </mc:Choice>
              <mc:Fallback>
                <p:oleObj name="Equation" r:id="rId4" imgW="228600" imgH="393480" progId="Equation.3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7975" y="2460203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86065"/>
              </p:ext>
            </p:extLst>
          </p:nvPr>
        </p:nvGraphicFramePr>
        <p:xfrm>
          <a:off x="6035675" y="2460203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8600" imgH="393480" progId="Equation.3">
                  <p:embed/>
                </p:oleObj>
              </mc:Choice>
              <mc:Fallback>
                <p:oleObj name="Equation" r:id="rId6" imgW="228600" imgH="393480" progId="Equation.3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675" y="2460203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014475"/>
              </p:ext>
            </p:extLst>
          </p:nvPr>
        </p:nvGraphicFramePr>
        <p:xfrm>
          <a:off x="6611938" y="2460203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28600" imgH="393480" progId="Equation.3">
                  <p:embed/>
                </p:oleObj>
              </mc:Choice>
              <mc:Fallback>
                <p:oleObj name="Equation" r:id="rId8" imgW="228600" imgH="393480" progId="Equation.3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1938" y="2460203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584988"/>
              </p:ext>
            </p:extLst>
          </p:nvPr>
        </p:nvGraphicFramePr>
        <p:xfrm>
          <a:off x="7138988" y="2485603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28600" imgH="393480" progId="Equation.3">
                  <p:embed/>
                </p:oleObj>
              </mc:Choice>
              <mc:Fallback>
                <p:oleObj name="Equation" r:id="rId10" imgW="228600" imgH="39348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8988" y="2485603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5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743501"/>
              </p:ext>
            </p:extLst>
          </p:nvPr>
        </p:nvGraphicFramePr>
        <p:xfrm>
          <a:off x="4787900" y="30840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28600" imgH="393480" progId="Equation.3">
                  <p:embed/>
                </p:oleObj>
              </mc:Choice>
              <mc:Fallback>
                <p:oleObj name="Equation" r:id="rId12" imgW="228600" imgH="39348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0840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6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147699"/>
              </p:ext>
            </p:extLst>
          </p:nvPr>
        </p:nvGraphicFramePr>
        <p:xfrm>
          <a:off x="5364163" y="30840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28600" imgH="393480" progId="Equation.3">
                  <p:embed/>
                </p:oleObj>
              </mc:Choice>
              <mc:Fallback>
                <p:oleObj name="Equation" r:id="rId14" imgW="228600" imgH="393480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0840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7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957340"/>
              </p:ext>
            </p:extLst>
          </p:nvPr>
        </p:nvGraphicFramePr>
        <p:xfrm>
          <a:off x="6011863" y="30840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228600" imgH="393480" progId="Equation.3">
                  <p:embed/>
                </p:oleObj>
              </mc:Choice>
              <mc:Fallback>
                <p:oleObj name="Equation" r:id="rId16" imgW="228600" imgH="39348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0840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8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007728"/>
              </p:ext>
            </p:extLst>
          </p:nvPr>
        </p:nvGraphicFramePr>
        <p:xfrm>
          <a:off x="6588125" y="30840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228600" imgH="393480" progId="Equation.3">
                  <p:embed/>
                </p:oleObj>
              </mc:Choice>
              <mc:Fallback>
                <p:oleObj name="Equation" r:id="rId18" imgW="228600" imgH="393480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0840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9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802210"/>
              </p:ext>
            </p:extLst>
          </p:nvPr>
        </p:nvGraphicFramePr>
        <p:xfrm>
          <a:off x="7115175" y="31094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228600" imgH="393480" progId="Equation.3">
                  <p:embed/>
                </p:oleObj>
              </mc:Choice>
              <mc:Fallback>
                <p:oleObj name="Equation" r:id="rId20" imgW="228600" imgH="39348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5175" y="31094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0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182404"/>
              </p:ext>
            </p:extLst>
          </p:nvPr>
        </p:nvGraphicFramePr>
        <p:xfrm>
          <a:off x="4787900" y="37317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2" imgW="228600" imgH="393480" progId="Equation.3">
                  <p:embed/>
                </p:oleObj>
              </mc:Choice>
              <mc:Fallback>
                <p:oleObj name="Equation" r:id="rId22" imgW="228600" imgH="393480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37317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1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9639995"/>
              </p:ext>
            </p:extLst>
          </p:nvPr>
        </p:nvGraphicFramePr>
        <p:xfrm>
          <a:off x="5364163" y="37317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228600" imgH="393480" progId="Equation.3">
                  <p:embed/>
                </p:oleObj>
              </mc:Choice>
              <mc:Fallback>
                <p:oleObj name="Equation" r:id="rId24" imgW="228600" imgH="39348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37317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2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5321441"/>
              </p:ext>
            </p:extLst>
          </p:nvPr>
        </p:nvGraphicFramePr>
        <p:xfrm>
          <a:off x="6011863" y="37317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6" imgW="228600" imgH="393480" progId="Equation.3">
                  <p:embed/>
                </p:oleObj>
              </mc:Choice>
              <mc:Fallback>
                <p:oleObj name="Equation" r:id="rId26" imgW="228600" imgH="39348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7317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3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496975"/>
              </p:ext>
            </p:extLst>
          </p:nvPr>
        </p:nvGraphicFramePr>
        <p:xfrm>
          <a:off x="6588125" y="37317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8" imgW="228600" imgH="393480" progId="Equation.3">
                  <p:embed/>
                </p:oleObj>
              </mc:Choice>
              <mc:Fallback>
                <p:oleObj name="Equation" r:id="rId28" imgW="228600" imgH="393480" progId="Equation.3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7317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4" name="Object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797786"/>
              </p:ext>
            </p:extLst>
          </p:nvPr>
        </p:nvGraphicFramePr>
        <p:xfrm>
          <a:off x="7115175" y="37571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228600" imgH="393480" progId="Equation.3">
                  <p:embed/>
                </p:oleObj>
              </mc:Choice>
              <mc:Fallback>
                <p:oleObj name="Equation" r:id="rId30" imgW="228600" imgH="393480" progId="Equation.3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5175" y="37571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5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1247191"/>
              </p:ext>
            </p:extLst>
          </p:nvPr>
        </p:nvGraphicFramePr>
        <p:xfrm>
          <a:off x="4787900" y="43794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2" imgW="228600" imgH="393480" progId="Equation.3">
                  <p:embed/>
                </p:oleObj>
              </mc:Choice>
              <mc:Fallback>
                <p:oleObj name="Equation" r:id="rId32" imgW="228600" imgH="393480" progId="Equation.3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43794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6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405374"/>
              </p:ext>
            </p:extLst>
          </p:nvPr>
        </p:nvGraphicFramePr>
        <p:xfrm>
          <a:off x="5364163" y="43794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4" imgW="228600" imgH="393480" progId="Equation.3">
                  <p:embed/>
                </p:oleObj>
              </mc:Choice>
              <mc:Fallback>
                <p:oleObj name="Equation" r:id="rId34" imgW="228600" imgH="393480" progId="Equation.3">
                  <p:embed/>
                  <p:pic>
                    <p:nvPicPr>
                      <p:cNvPr id="0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3794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7" name="Object 7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043288"/>
              </p:ext>
            </p:extLst>
          </p:nvPr>
        </p:nvGraphicFramePr>
        <p:xfrm>
          <a:off x="6011863" y="43794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6" imgW="228600" imgH="393480" progId="Equation.3">
                  <p:embed/>
                </p:oleObj>
              </mc:Choice>
              <mc:Fallback>
                <p:oleObj name="Equation" r:id="rId36" imgW="228600" imgH="393480" progId="Equation.3">
                  <p:embed/>
                  <p:pic>
                    <p:nvPicPr>
                      <p:cNvPr id="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3794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" name="Object 8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830412"/>
              </p:ext>
            </p:extLst>
          </p:nvPr>
        </p:nvGraphicFramePr>
        <p:xfrm>
          <a:off x="6588125" y="43794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8" imgW="228600" imgH="393480" progId="Equation.3">
                  <p:embed/>
                </p:oleObj>
              </mc:Choice>
              <mc:Fallback>
                <p:oleObj name="Equation" r:id="rId38" imgW="228600" imgH="393480" progId="Equation.3">
                  <p:embed/>
                  <p:pic>
                    <p:nvPicPr>
                      <p:cNvPr id="0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43794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9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572503"/>
              </p:ext>
            </p:extLst>
          </p:nvPr>
        </p:nvGraphicFramePr>
        <p:xfrm>
          <a:off x="7115175" y="44048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0" imgW="228600" imgH="393480" progId="Equation.3">
                  <p:embed/>
                </p:oleObj>
              </mc:Choice>
              <mc:Fallback>
                <p:oleObj name="Equation" r:id="rId40" imgW="228600" imgH="393480" progId="Equation.3">
                  <p:embed/>
                  <p:pic>
                    <p:nvPicPr>
                      <p:cNvPr id="0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5175" y="44048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0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807366"/>
              </p:ext>
            </p:extLst>
          </p:nvPr>
        </p:nvGraphicFramePr>
        <p:xfrm>
          <a:off x="4787900" y="50271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2" imgW="228600" imgH="393480" progId="Equation.3">
                  <p:embed/>
                </p:oleObj>
              </mc:Choice>
              <mc:Fallback>
                <p:oleObj name="Equation" r:id="rId42" imgW="228600" imgH="393480" progId="Equation.3">
                  <p:embed/>
                  <p:pic>
                    <p:nvPicPr>
                      <p:cNvPr id="0" name="Object 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0271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1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361356"/>
              </p:ext>
            </p:extLst>
          </p:nvPr>
        </p:nvGraphicFramePr>
        <p:xfrm>
          <a:off x="5364163" y="50271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4" imgW="228600" imgH="393480" progId="Equation.3">
                  <p:embed/>
                </p:oleObj>
              </mc:Choice>
              <mc:Fallback>
                <p:oleObj name="Equation" r:id="rId44" imgW="228600" imgH="393480" progId="Equation.3">
                  <p:embed/>
                  <p:pic>
                    <p:nvPicPr>
                      <p:cNvPr id="0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50271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2" name="Object 8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575212"/>
              </p:ext>
            </p:extLst>
          </p:nvPr>
        </p:nvGraphicFramePr>
        <p:xfrm>
          <a:off x="6011863" y="50271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6" imgW="228600" imgH="393480" progId="Equation.3">
                  <p:embed/>
                </p:oleObj>
              </mc:Choice>
              <mc:Fallback>
                <p:oleObj name="Equation" r:id="rId46" imgW="228600" imgH="393480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50271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3" name="Object 8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42676"/>
              </p:ext>
            </p:extLst>
          </p:nvPr>
        </p:nvGraphicFramePr>
        <p:xfrm>
          <a:off x="6588125" y="50271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8" imgW="228600" imgH="393480" progId="Equation.3">
                  <p:embed/>
                </p:oleObj>
              </mc:Choice>
              <mc:Fallback>
                <p:oleObj name="Equation" r:id="rId48" imgW="228600" imgH="393480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50271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4" name="Object 8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591396"/>
              </p:ext>
            </p:extLst>
          </p:nvPr>
        </p:nvGraphicFramePr>
        <p:xfrm>
          <a:off x="7115175" y="5052591"/>
          <a:ext cx="3111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0" imgW="228600" imgH="393480" progId="Equation.3">
                  <p:embed/>
                </p:oleObj>
              </mc:Choice>
              <mc:Fallback>
                <p:oleObj name="Equation" r:id="rId50" imgW="228600" imgH="393480" progId="Equation.3">
                  <p:embed/>
                  <p:pic>
                    <p:nvPicPr>
                      <p:cNvPr id="0" name="Object 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5175" y="5052591"/>
                        <a:ext cx="311150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42" name="Group 87"/>
          <p:cNvGrpSpPr>
            <a:grpSpLocks/>
          </p:cNvGrpSpPr>
          <p:nvPr/>
        </p:nvGrpSpPr>
        <p:grpSpPr bwMode="auto">
          <a:xfrm>
            <a:off x="1547813" y="2914228"/>
            <a:ext cx="1401762" cy="1800225"/>
            <a:chOff x="727" y="2251"/>
            <a:chExt cx="883" cy="1134"/>
          </a:xfrm>
        </p:grpSpPr>
        <p:graphicFrame>
          <p:nvGraphicFramePr>
            <p:cNvPr id="2075" name="Object 88"/>
            <p:cNvGraphicFramePr>
              <a:graphicFrameLocks noChangeAspect="1"/>
            </p:cNvGraphicFramePr>
            <p:nvPr/>
          </p:nvGraphicFramePr>
          <p:xfrm>
            <a:off x="727" y="2252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2" imgW="139680" imgH="393480" progId="Equation.3">
                    <p:embed/>
                  </p:oleObj>
                </mc:Choice>
                <mc:Fallback>
                  <p:oleObj name="Equation" r:id="rId52" imgW="139680" imgH="393480" progId="Equation.3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" y="2252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6" name="Object 89"/>
            <p:cNvGraphicFramePr>
              <a:graphicFrameLocks noChangeAspect="1"/>
            </p:cNvGraphicFramePr>
            <p:nvPr/>
          </p:nvGraphicFramePr>
          <p:xfrm>
            <a:off x="1082" y="2251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4" imgW="139680" imgH="393480" progId="Equation.3">
                    <p:embed/>
                  </p:oleObj>
                </mc:Choice>
                <mc:Fallback>
                  <p:oleObj name="Equation" r:id="rId54" imgW="139680" imgH="393480" progId="Equation.3">
                    <p:embed/>
                    <p:pic>
                      <p:nvPicPr>
                        <p:cNvPr id="0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2" y="2251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7" name="Object 90"/>
            <p:cNvGraphicFramePr>
              <a:graphicFrameLocks noChangeAspect="1"/>
            </p:cNvGraphicFramePr>
            <p:nvPr/>
          </p:nvGraphicFramePr>
          <p:xfrm>
            <a:off x="1490" y="2251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6" imgW="139680" imgH="393480" progId="Equation.3">
                    <p:embed/>
                  </p:oleObj>
                </mc:Choice>
                <mc:Fallback>
                  <p:oleObj name="Equation" r:id="rId56" imgW="139680" imgH="393480" progId="Equation.3">
                    <p:embed/>
                    <p:pic>
                      <p:nvPicPr>
                        <p:cNvPr id="0" name="Object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0" y="2251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8" name="Object 91"/>
            <p:cNvGraphicFramePr>
              <a:graphicFrameLocks noChangeAspect="1"/>
            </p:cNvGraphicFramePr>
            <p:nvPr/>
          </p:nvGraphicFramePr>
          <p:xfrm>
            <a:off x="727" y="2638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8" imgW="139680" imgH="393480" progId="Equation.3">
                    <p:embed/>
                  </p:oleObj>
                </mc:Choice>
                <mc:Fallback>
                  <p:oleObj name="Equation" r:id="rId58" imgW="139680" imgH="393480" progId="Equation.3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" y="2638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79" name="Object 92"/>
            <p:cNvGraphicFramePr>
              <a:graphicFrameLocks noChangeAspect="1"/>
            </p:cNvGraphicFramePr>
            <p:nvPr/>
          </p:nvGraphicFramePr>
          <p:xfrm>
            <a:off x="1082" y="2637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0" imgW="139680" imgH="393480" progId="Equation.3">
                    <p:embed/>
                  </p:oleObj>
                </mc:Choice>
                <mc:Fallback>
                  <p:oleObj name="Equation" r:id="rId60" imgW="139680" imgH="393480" progId="Equation.3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2" y="2637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80" name="Object 93"/>
            <p:cNvGraphicFramePr>
              <a:graphicFrameLocks noChangeAspect="1"/>
            </p:cNvGraphicFramePr>
            <p:nvPr/>
          </p:nvGraphicFramePr>
          <p:xfrm>
            <a:off x="1490" y="2637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2" imgW="139680" imgH="393480" progId="Equation.3">
                    <p:embed/>
                  </p:oleObj>
                </mc:Choice>
                <mc:Fallback>
                  <p:oleObj name="Equation" r:id="rId62" imgW="139680" imgH="393480" progId="Equation.3">
                    <p:embed/>
                    <p:pic>
                      <p:nvPicPr>
                        <p:cNvPr id="0" name="Object 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0" y="2637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81" name="Object 94"/>
            <p:cNvGraphicFramePr>
              <a:graphicFrameLocks noChangeAspect="1"/>
            </p:cNvGraphicFramePr>
            <p:nvPr/>
          </p:nvGraphicFramePr>
          <p:xfrm>
            <a:off x="727" y="3047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4" imgW="139680" imgH="393480" progId="Equation.3">
                    <p:embed/>
                  </p:oleObj>
                </mc:Choice>
                <mc:Fallback>
                  <p:oleObj name="Equation" r:id="rId64" imgW="139680" imgH="393480" progId="Equation.3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7" y="3047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82" name="Object 95"/>
            <p:cNvGraphicFramePr>
              <a:graphicFrameLocks noChangeAspect="1"/>
            </p:cNvGraphicFramePr>
            <p:nvPr/>
          </p:nvGraphicFramePr>
          <p:xfrm>
            <a:off x="1082" y="3046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6" imgW="139680" imgH="393480" progId="Equation.3">
                    <p:embed/>
                  </p:oleObj>
                </mc:Choice>
                <mc:Fallback>
                  <p:oleObj name="Equation" r:id="rId66" imgW="139680" imgH="393480" progId="Equation.3">
                    <p:embed/>
                    <p:pic>
                      <p:nvPicPr>
                        <p:cNvPr id="0" name="Object 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2" y="3046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83" name="Object 96"/>
            <p:cNvGraphicFramePr>
              <a:graphicFrameLocks noChangeAspect="1"/>
            </p:cNvGraphicFramePr>
            <p:nvPr/>
          </p:nvGraphicFramePr>
          <p:xfrm>
            <a:off x="1490" y="3046"/>
            <a:ext cx="120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8" imgW="139680" imgH="393480" progId="Equation.3">
                    <p:embed/>
                  </p:oleObj>
                </mc:Choice>
                <mc:Fallback>
                  <p:oleObj name="Equation" r:id="rId68" imgW="139680" imgH="393480" progId="Equation.3">
                    <p:embed/>
                    <p:pic>
                      <p:nvPicPr>
                        <p:cNvPr id="0" name="Object 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0" y="3046"/>
                          <a:ext cx="120" cy="3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43" name="Text Box 97"/>
          <p:cNvSpPr txBox="1">
            <a:spLocks noChangeArrowheads="1"/>
          </p:cNvSpPr>
          <p:nvPr/>
        </p:nvSpPr>
        <p:spPr bwMode="auto">
          <a:xfrm>
            <a:off x="3357563" y="5924128"/>
            <a:ext cx="19652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400" dirty="0"/>
              <a:t>Average Mask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Average Masking</a:t>
            </a:r>
            <a:endParaRPr lang="ko-KR" altLang="en-US" dirty="0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385763" y="3322638"/>
          <a:ext cx="2257425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2" imgW="2409524" imgH="2419048" progId="PBrush">
                  <p:embed/>
                </p:oleObj>
              </mc:Choice>
              <mc:Fallback>
                <p:oleObj name="비트맵 이미지" r:id="rId2" imgW="2409524" imgH="2419048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3322638"/>
                        <a:ext cx="2257425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3257550" y="3332163"/>
          <a:ext cx="2251075" cy="225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4" imgW="2409524" imgH="2409524" progId="PBrush">
                  <p:embed/>
                </p:oleObj>
              </mc:Choice>
              <mc:Fallback>
                <p:oleObj name="비트맵 이미지" r:id="rId4" imgW="2409524" imgH="2409524" progId="PBrush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7550" y="3332163"/>
                        <a:ext cx="2251075" cy="225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5"/>
          <p:cNvGraphicFramePr>
            <a:graphicFrameLocks noChangeAspect="1"/>
          </p:cNvGraphicFramePr>
          <p:nvPr/>
        </p:nvGraphicFramePr>
        <p:xfrm>
          <a:off x="6146800" y="3303588"/>
          <a:ext cx="2241550" cy="226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6" imgW="2400635" imgH="2419048" progId="PBrush">
                  <p:embed/>
                </p:oleObj>
              </mc:Choice>
              <mc:Fallback>
                <p:oleObj name="비트맵 이미지" r:id="rId6" imgW="2400635" imgH="2419048" progId="PBrus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grayscl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800" y="3303588"/>
                        <a:ext cx="2241550" cy="226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385763" y="5734050"/>
            <a:ext cx="22574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2400" dirty="0"/>
              <a:t>Input Image</a:t>
            </a:r>
            <a:endParaRPr lang="ko-KR" altLang="en-US" sz="2400" dirty="0"/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3348038" y="2348880"/>
            <a:ext cx="2154237" cy="611808"/>
          </a:xfrm>
          <a:prstGeom prst="wedgeRoundRectCallout">
            <a:avLst>
              <a:gd name="adj1" fmla="val -33421"/>
              <a:gd name="adj2" fmla="val 75264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400" dirty="0"/>
              <a:t>3 </a:t>
            </a:r>
            <a:r>
              <a:rPr lang="en-US" altLang="ko-KR" dirty="0"/>
              <a:t>× </a:t>
            </a:r>
            <a:r>
              <a:rPr lang="en-US" altLang="ko-KR" sz="2400" dirty="0"/>
              <a:t>3 Mask</a:t>
            </a:r>
            <a:endParaRPr lang="ko-KR" altLang="en-US" sz="2400" dirty="0"/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6229350" y="2348880"/>
            <a:ext cx="2087563" cy="618158"/>
          </a:xfrm>
          <a:prstGeom prst="wedgeRoundRectCallout">
            <a:avLst>
              <a:gd name="adj1" fmla="val -1861"/>
              <a:gd name="adj2" fmla="val 79981"/>
              <a:gd name="adj3" fmla="val 16667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ko-KR" sz="2400" dirty="0"/>
              <a:t>5 </a:t>
            </a:r>
            <a:r>
              <a:rPr lang="en-US" altLang="ko-KR" dirty="0"/>
              <a:t>× </a:t>
            </a:r>
            <a:r>
              <a:rPr lang="en-US" altLang="ko-KR" sz="2400" dirty="0"/>
              <a:t>5 Mask</a:t>
            </a:r>
            <a:endParaRPr lang="ko-KR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파스텔톤">
  <a:themeElements>
    <a:clrScheme name="파스텔톤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파스텔톤">
      <a:majorFont>
        <a:latin typeface="Times New Roman"/>
        <a:ea typeface="굴림"/>
        <a:cs typeface=""/>
      </a:majorFont>
      <a:minorFont>
        <a:latin typeface="Times New Roman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굴림" pitchFamily="50" charset="-127"/>
          </a:defRPr>
        </a:defPPr>
      </a:lstStyle>
    </a:lnDef>
  </a:objectDefaults>
  <a:extraClrSchemeLst>
    <a:extraClrScheme>
      <a:clrScheme name="파스텔톤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스텔톤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파스텔톤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스텔톤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스텔톤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파스텔톤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2593</TotalTime>
  <Words>913</Words>
  <Application>Microsoft Macintosh PowerPoint</Application>
  <PresentationFormat>화면 슬라이드 쇼(4:3)</PresentationFormat>
  <Paragraphs>376</Paragraphs>
  <Slides>30</Slides>
  <Notes>0</Notes>
  <HiddenSlides>0</HiddenSlides>
  <MMClips>4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굴림</vt:lpstr>
      <vt:lpstr>한양신명조</vt:lpstr>
      <vt:lpstr>Cambria Math</vt:lpstr>
      <vt:lpstr>Times New Roman</vt:lpstr>
      <vt:lpstr>Wingdings</vt:lpstr>
      <vt:lpstr>파스텔톤</vt:lpstr>
      <vt:lpstr>Equation</vt:lpstr>
      <vt:lpstr>비트맵 이미지</vt:lpstr>
      <vt:lpstr>3. Region-based processing</vt:lpstr>
      <vt:lpstr>Introduction</vt:lpstr>
      <vt:lpstr>Convolutional Mask</vt:lpstr>
      <vt:lpstr>Characteristics of Convolution Masks</vt:lpstr>
      <vt:lpstr>How to perform</vt:lpstr>
      <vt:lpstr>Zero padding</vt:lpstr>
      <vt:lpstr>Convolution of Image</vt:lpstr>
      <vt:lpstr>1. Blurring </vt:lpstr>
      <vt:lpstr>Average Masking</vt:lpstr>
      <vt:lpstr>2. Sharpening</vt:lpstr>
      <vt:lpstr>Change in pixel values ​​for sharpening</vt:lpstr>
      <vt:lpstr>Sharpening Masking</vt:lpstr>
      <vt:lpstr>Sharpening Masking</vt:lpstr>
      <vt:lpstr>3. Edge detection</vt:lpstr>
      <vt:lpstr>Edge detection mask</vt:lpstr>
      <vt:lpstr>Determine Edge</vt:lpstr>
      <vt:lpstr>Edge detection result</vt:lpstr>
      <vt:lpstr>Edge Detection</vt:lpstr>
      <vt:lpstr>4. Noise Reduction</vt:lpstr>
      <vt:lpstr>Noise example</vt:lpstr>
      <vt:lpstr>Noise reduction with Average Masking</vt:lpstr>
      <vt:lpstr>Noise reduction using average mask</vt:lpstr>
      <vt:lpstr>Noise reduction with Median Filtering</vt:lpstr>
      <vt:lpstr>Noise reduction using median filtering</vt:lpstr>
      <vt:lpstr>Average &amp; Median Filtering</vt:lpstr>
      <vt:lpstr>Gaussian Filter</vt:lpstr>
      <vt:lpstr>Homework 3</vt:lpstr>
      <vt:lpstr>Homework 3</vt:lpstr>
      <vt:lpstr>Homework 3</vt:lpstr>
      <vt:lpstr>Homework 3</vt:lpstr>
    </vt:vector>
  </TitlesOfParts>
  <Company>ChungBuk National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Time Signal</dc:title>
  <dc:creator>Suh Jae Won</dc:creator>
  <cp:lastModifiedBy>박민서</cp:lastModifiedBy>
  <cp:revision>322</cp:revision>
  <dcterms:created xsi:type="dcterms:W3CDTF">2005-01-15T00:53:05Z</dcterms:created>
  <dcterms:modified xsi:type="dcterms:W3CDTF">2022-10-17T04:25:49Z</dcterms:modified>
</cp:coreProperties>
</file>